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</p:sldMasterIdLst>
  <p:notesMasterIdLst>
    <p:notesMasterId r:id="rId36"/>
  </p:notesMasterIdLst>
  <p:sldIdLst>
    <p:sldId id="285" r:id="rId2"/>
    <p:sldId id="288" r:id="rId3"/>
    <p:sldId id="381" r:id="rId4"/>
    <p:sldId id="383" r:id="rId5"/>
    <p:sldId id="382" r:id="rId6"/>
    <p:sldId id="372" r:id="rId7"/>
    <p:sldId id="369" r:id="rId8"/>
    <p:sldId id="370" r:id="rId9"/>
    <p:sldId id="373" r:id="rId10"/>
    <p:sldId id="374" r:id="rId11"/>
    <p:sldId id="384" r:id="rId12"/>
    <p:sldId id="385" r:id="rId13"/>
    <p:sldId id="389" r:id="rId14"/>
    <p:sldId id="386" r:id="rId15"/>
    <p:sldId id="404" r:id="rId16"/>
    <p:sldId id="392" r:id="rId17"/>
    <p:sldId id="393" r:id="rId18"/>
    <p:sldId id="395" r:id="rId19"/>
    <p:sldId id="399" r:id="rId20"/>
    <p:sldId id="408" r:id="rId21"/>
    <p:sldId id="396" r:id="rId22"/>
    <p:sldId id="400" r:id="rId23"/>
    <p:sldId id="397" r:id="rId24"/>
    <p:sldId id="391" r:id="rId25"/>
    <p:sldId id="398" r:id="rId26"/>
    <p:sldId id="403" r:id="rId27"/>
    <p:sldId id="405" r:id="rId28"/>
    <p:sldId id="406" r:id="rId29"/>
    <p:sldId id="407" r:id="rId30"/>
    <p:sldId id="401" r:id="rId31"/>
    <p:sldId id="409" r:id="rId32"/>
    <p:sldId id="360" r:id="rId33"/>
    <p:sldId id="294" r:id="rId34"/>
    <p:sldId id="358" r:id="rId35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9D9"/>
    <a:srgbClr val="B22C37"/>
    <a:srgbClr val="EDEAE4"/>
    <a:srgbClr val="FFDDDD"/>
    <a:srgbClr val="009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0455" autoAdjust="0"/>
  </p:normalViewPr>
  <p:slideViewPr>
    <p:cSldViewPr snapToGrid="0">
      <p:cViewPr>
        <p:scale>
          <a:sx n="75" d="100"/>
          <a:sy n="75" d="100"/>
        </p:scale>
        <p:origin x="2688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8" d="100"/>
          <a:sy n="48" d="100"/>
        </p:scale>
        <p:origin x="170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smtClean="0"/>
              <a:t>Total prescription rate</a:t>
            </a:r>
            <a:endParaRPr lang="ko-KR" altLang="en-US" dirty="0"/>
          </a:p>
        </c:rich>
      </c:tx>
      <c:layout>
        <c:manualLayout>
          <c:xMode val="edge"/>
          <c:yMode val="edge"/>
          <c:x val="0.32011450131233593"/>
          <c:y val="3.86777900012637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Patch ECG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2022.5</c:v>
                </c:pt>
                <c:pt idx="1">
                  <c:v>2022.6</c:v>
                </c:pt>
                <c:pt idx="2">
                  <c:v>2022.7</c:v>
                </c:pt>
                <c:pt idx="3">
                  <c:v>2022.8</c:v>
                </c:pt>
                <c:pt idx="4">
                  <c:v>2022.9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19.7</c:v>
                </c:pt>
                <c:pt idx="1">
                  <c:v>22.8</c:v>
                </c:pt>
                <c:pt idx="2">
                  <c:v>20.6</c:v>
                </c:pt>
                <c:pt idx="3">
                  <c:v>22.3</c:v>
                </c:pt>
                <c:pt idx="4">
                  <c:v>30.4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27-4234-8537-71C8D3DCA6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Holter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2022.5</c:v>
                </c:pt>
                <c:pt idx="1">
                  <c:v>2022.6</c:v>
                </c:pt>
                <c:pt idx="2">
                  <c:v>2022.7</c:v>
                </c:pt>
                <c:pt idx="3">
                  <c:v>2022.8</c:v>
                </c:pt>
                <c:pt idx="4">
                  <c:v>2022.9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80.2</c:v>
                </c:pt>
                <c:pt idx="1">
                  <c:v>77.2</c:v>
                </c:pt>
                <c:pt idx="2">
                  <c:v>79.400000000000006</c:v>
                </c:pt>
                <c:pt idx="3">
                  <c:v>77.7</c:v>
                </c:pt>
                <c:pt idx="4">
                  <c:v>69.599999999999994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27-4234-8537-71C8D3DCA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5411376"/>
        <c:axId val="955418864"/>
      </c:lineChart>
      <c:catAx>
        <c:axId val="95541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955418864"/>
        <c:crosses val="autoZero"/>
        <c:auto val="1"/>
        <c:lblAlgn val="ctr"/>
        <c:lblOffset val="100"/>
        <c:noMultiLvlLbl val="0"/>
      </c:catAx>
      <c:valAx>
        <c:axId val="955418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95541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2309711286089"/>
          <c:y val="0.41486601973552006"/>
          <c:w val="0.32103805774278216"/>
          <c:h val="8.8053821887282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smtClean="0"/>
              <a:t>Prescription</a:t>
            </a:r>
            <a:r>
              <a:rPr lang="en-US" altLang="ko-KR" baseline="0" dirty="0" smtClean="0"/>
              <a:t> rate in </a:t>
            </a:r>
            <a:r>
              <a:rPr lang="en-US" altLang="ko-KR" u="sng" baseline="0" dirty="0" smtClean="0"/>
              <a:t>neurology</a:t>
            </a:r>
            <a:endParaRPr lang="ko-KR" altLang="en-US" u="sng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Patch ECG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2022.5</c:v>
                </c:pt>
                <c:pt idx="1">
                  <c:v>2022.6</c:v>
                </c:pt>
                <c:pt idx="2">
                  <c:v>2022.7</c:v>
                </c:pt>
                <c:pt idx="3">
                  <c:v>2022.8</c:v>
                </c:pt>
                <c:pt idx="4">
                  <c:v>2022.9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</c:v>
                </c:pt>
                <c:pt idx="1">
                  <c:v>44.7</c:v>
                </c:pt>
                <c:pt idx="2">
                  <c:v>44.4</c:v>
                </c:pt>
                <c:pt idx="3">
                  <c:v>58.3</c:v>
                </c:pt>
                <c:pt idx="4">
                  <c:v>76.900000000000006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7A-4379-9A96-007C9A4663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Holter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2022.5</c:v>
                </c:pt>
                <c:pt idx="1">
                  <c:v>2022.6</c:v>
                </c:pt>
                <c:pt idx="2">
                  <c:v>2022.7</c:v>
                </c:pt>
                <c:pt idx="3">
                  <c:v>2022.8</c:v>
                </c:pt>
                <c:pt idx="4">
                  <c:v>2022.9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75</c:v>
                </c:pt>
                <c:pt idx="1">
                  <c:v>55.3</c:v>
                </c:pt>
                <c:pt idx="2">
                  <c:v>55.6</c:v>
                </c:pt>
                <c:pt idx="3">
                  <c:v>41.7</c:v>
                </c:pt>
                <c:pt idx="4">
                  <c:v>23.1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7A-4379-9A96-007C9A466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1386832"/>
        <c:axId val="961376432"/>
      </c:lineChart>
      <c:catAx>
        <c:axId val="9613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961376432"/>
        <c:crosses val="autoZero"/>
        <c:auto val="1"/>
        <c:lblAlgn val="ctr"/>
        <c:lblOffset val="100"/>
        <c:noMultiLvlLbl val="0"/>
      </c:catAx>
      <c:valAx>
        <c:axId val="961376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96138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31430446194235"/>
          <c:y val="0.64711963031744524"/>
          <c:w val="0.32103805774278216"/>
          <c:h val="9.28644066464233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4F160C3-FA1F-49D3-B03F-CCCB32F1D0D7}" type="datetimeFigureOut">
              <a:rPr lang="ko-KR" altLang="en-US"/>
              <a:pPr>
                <a:defRPr/>
              </a:pPr>
              <a:t>2022-10-20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/>
              <a:t>마스터 텍스트 스타일 편집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66657B5-6B00-4733-A695-3AD89B3A62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0751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2022.10.21 14:24~14:32 (8’)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2577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3333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9322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9418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1290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8062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1560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9213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9287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175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9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097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7985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2841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838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2713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6358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7951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9090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667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9760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0193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0108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3420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1755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029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0485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3295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8282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0412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2899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657B5-6B00-4733-A695-3AD89B3A6264}" type="slidenum">
              <a:rPr lang="ko-KR" altLang="en-US" smtClean="0"/>
              <a:pPr>
                <a:defRPr/>
              </a:pPr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616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30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510269"/>
            <a:ext cx="7886700" cy="505732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152889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05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8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493278" y="1801710"/>
            <a:ext cx="8050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b="1" spc="23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anose="020B0604020202020204" pitchFamily="34" charset="0"/>
              </a:rPr>
              <a:t>Wearable Device in Clinical Practice</a:t>
            </a:r>
            <a:endParaRPr lang="ko-KR" altLang="en-US" sz="3600" b="1" spc="23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919289" y="4445622"/>
            <a:ext cx="4919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spc="23" dirty="0" err="1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B22C37"/>
                </a:solidFill>
                <a:latin typeface="+mn-lt"/>
                <a:cs typeface="Arial" panose="020B0604020202020204" pitchFamily="34" charset="0"/>
              </a:rPr>
              <a:t>Jinhee</a:t>
            </a:r>
            <a:r>
              <a:rPr lang="en-US" altLang="ko-KR" sz="2400" b="1" spc="23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B22C3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ko-KR" sz="2400" b="1" spc="23" dirty="0" err="1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B22C37"/>
                </a:solidFill>
                <a:latin typeface="+mn-lt"/>
                <a:cs typeface="Arial" panose="020B0604020202020204" pitchFamily="34" charset="0"/>
              </a:rPr>
              <a:t>Ahn</a:t>
            </a:r>
            <a:r>
              <a:rPr lang="en-US" altLang="ko-KR" sz="2400" b="1" spc="23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B22C37"/>
                </a:solidFill>
                <a:latin typeface="+mn-lt"/>
                <a:cs typeface="Arial" panose="020B0604020202020204" pitchFamily="34" charset="0"/>
              </a:rPr>
              <a:t>, M.D.</a:t>
            </a:r>
            <a:endParaRPr lang="ko-KR" altLang="en-US" sz="2400" b="1" spc="23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rgbClr val="B22C37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919289" y="5247763"/>
            <a:ext cx="80342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100" b="1" spc="23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anose="020B0604020202020204" pitchFamily="34" charset="0"/>
              </a:rPr>
              <a:t>Division of cardiology, Pusan National University Hospital, Busan, Korea </a:t>
            </a:r>
            <a:endParaRPr lang="ko-KR" altLang="en-US" sz="2100" b="1" spc="23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0413" y="3562351"/>
            <a:ext cx="1516018" cy="707828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716017" y="4076837"/>
            <a:ext cx="6534396" cy="56616"/>
            <a:chOff x="1871717" y="3877276"/>
            <a:chExt cx="6534396" cy="56616"/>
          </a:xfrm>
        </p:grpSpPr>
        <p:cxnSp>
          <p:nvCxnSpPr>
            <p:cNvPr id="20" name="직선 연결선 19"/>
            <p:cNvCxnSpPr/>
            <p:nvPr/>
          </p:nvCxnSpPr>
          <p:spPr>
            <a:xfrm>
              <a:off x="1871717" y="3905584"/>
              <a:ext cx="6534396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타원 20"/>
            <p:cNvSpPr/>
            <p:nvPr/>
          </p:nvSpPr>
          <p:spPr>
            <a:xfrm>
              <a:off x="2048136" y="3877276"/>
              <a:ext cx="56618" cy="56616"/>
            </a:xfrm>
            <a:prstGeom prst="ellipse">
              <a:avLst/>
            </a:prstGeom>
            <a:solidFill>
              <a:srgbClr val="CD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013"/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142086" y="205822"/>
            <a:ext cx="8624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spc="23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2022 </a:t>
            </a:r>
            <a:r>
              <a:rPr lang="ko-KR" altLang="en-US" sz="2400" b="1" spc="23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추계</a:t>
            </a:r>
            <a:r>
              <a:rPr lang="en-US" altLang="ko-KR" sz="2400" b="1" spc="23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KHRS. Update in AI &amp; wearable monitoring</a:t>
            </a:r>
            <a:endParaRPr lang="ko-KR" altLang="en-US" sz="2400" b="1" spc="23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9"/>
    </mc:Choice>
    <mc:Fallback xmlns="">
      <p:transition spd="slow" advTm="2895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30201" y="170028"/>
            <a:ext cx="84454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Wearable health technology in cardiovascular medicine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117860" y="6354309"/>
            <a:ext cx="4908211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Heart rhythm 2020;17:889-95.</a:t>
            </a:r>
            <a:endParaRPr lang="ko-KR" altLang="en-US" sz="1200" i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1" y="1157396"/>
            <a:ext cx="8586739" cy="473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0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6" y="189552"/>
            <a:ext cx="3766447" cy="3425077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30201" y="170028"/>
            <a:ext cx="84454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Recommendation for early diagnosis of AF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9923" y="6465718"/>
            <a:ext cx="6232071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i="1" dirty="0" smtClean="0">
                <a:solidFill>
                  <a:schemeClr val="tx1"/>
                </a:solidFill>
              </a:rPr>
              <a:t>NEJM 2020;383:305-16;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Int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 J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Cardiol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 2013;168:4744-9; 2020 </a:t>
            </a:r>
            <a:r>
              <a:rPr lang="en-US" altLang="ko-KR" sz="1200" i="1" dirty="0">
                <a:solidFill>
                  <a:schemeClr val="tx1"/>
                </a:solidFill>
              </a:rPr>
              <a:t>ESC guideline for AF.</a:t>
            </a:r>
          </a:p>
        </p:txBody>
      </p:sp>
      <p:sp>
        <p:nvSpPr>
          <p:cNvPr id="5" name="내용 개체 틀 4"/>
          <p:cNvSpPr txBox="1">
            <a:spLocks/>
          </p:cNvSpPr>
          <p:nvPr/>
        </p:nvSpPr>
        <p:spPr>
          <a:xfrm>
            <a:off x="4359823" y="5211445"/>
            <a:ext cx="4547639" cy="742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ko-KR" sz="1800" b="1" dirty="0" smtClean="0">
                <a:ea typeface="+mj-ea"/>
              </a:rPr>
              <a:t>“Advances in </a:t>
            </a:r>
            <a:r>
              <a:rPr lang="en-US" altLang="ko-KR" sz="1800" b="1" dirty="0" smtClean="0">
                <a:solidFill>
                  <a:srgbClr val="C00000"/>
                </a:solidFill>
                <a:ea typeface="+mj-ea"/>
              </a:rPr>
              <a:t>wearable technology </a:t>
            </a:r>
            <a:r>
              <a:rPr lang="en-US" altLang="ko-KR" sz="1800" b="1" dirty="0" smtClean="0">
                <a:ea typeface="+mj-ea"/>
              </a:rPr>
              <a:t>will likely yield inexpensive and practical options for AF detection and AF burden assessment in the near future.”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92074" y="3739110"/>
            <a:ext cx="3946526" cy="2636290"/>
            <a:chOff x="6635114" y="4576900"/>
            <a:chExt cx="4056700" cy="2614912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5114" y="4576900"/>
              <a:ext cx="4042099" cy="2614912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9773384" y="5245100"/>
              <a:ext cx="918430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err="1" smtClean="0">
                  <a:solidFill>
                    <a:srgbClr val="C00000"/>
                  </a:solidFill>
                </a:rPr>
                <a:t>Sx</a:t>
              </a:r>
              <a:r>
                <a:rPr lang="en-US" altLang="ko-KR" b="1" dirty="0" smtClean="0">
                  <a:solidFill>
                    <a:srgbClr val="C00000"/>
                  </a:solidFill>
                </a:rPr>
                <a:t> (+)</a:t>
              </a:r>
              <a:endParaRPr lang="ko-KR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9697610" y="6545943"/>
              <a:ext cx="918430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err="1" smtClean="0">
                  <a:solidFill>
                    <a:srgbClr val="C00000"/>
                  </a:solidFill>
                </a:rPr>
                <a:t>Sx</a:t>
              </a:r>
              <a:r>
                <a:rPr lang="en-US" altLang="ko-KR" b="1" dirty="0" smtClean="0">
                  <a:solidFill>
                    <a:srgbClr val="C00000"/>
                  </a:solidFill>
                </a:rPr>
                <a:t> (-)</a:t>
              </a:r>
              <a:endParaRPr lang="ko-KR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4359823" y="837393"/>
            <a:ext cx="4547639" cy="4229907"/>
            <a:chOff x="1271587" y="164394"/>
            <a:chExt cx="7058025" cy="6315075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1587" y="164394"/>
              <a:ext cx="7058025" cy="6315075"/>
            </a:xfrm>
            <a:prstGeom prst="rect">
              <a:avLst/>
            </a:prstGeom>
          </p:spPr>
        </p:pic>
        <p:cxnSp>
          <p:nvCxnSpPr>
            <p:cNvPr id="17" name="직선 연결선 16"/>
            <p:cNvCxnSpPr/>
            <p:nvPr/>
          </p:nvCxnSpPr>
          <p:spPr>
            <a:xfrm flipV="1">
              <a:off x="6235089" y="1993900"/>
              <a:ext cx="1613511" cy="115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>
              <a:off x="6248821" y="3201558"/>
              <a:ext cx="16135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25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Representative clinical trials using wearable device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990600" y="6424385"/>
            <a:ext cx="8022771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Circulation </a:t>
            </a:r>
            <a:r>
              <a:rPr lang="en-US" altLang="ko-KR" sz="1200" i="1" dirty="0">
                <a:solidFill>
                  <a:schemeClr val="tx1"/>
                </a:solidFill>
              </a:rPr>
              <a:t>2017;136:1784-94; JAMA 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2018;320:146-55; </a:t>
            </a:r>
            <a:r>
              <a:rPr lang="en-US" altLang="ko-KR" sz="1200" i="1" dirty="0">
                <a:solidFill>
                  <a:schemeClr val="tx1"/>
                </a:solidFill>
              </a:rPr>
              <a:t>NEJM 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2019;381:1909-17; JACC 2019;74:2365-75.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95" y="1061749"/>
            <a:ext cx="8660077" cy="49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Representative clinical trials using wearable device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091704" y="6424383"/>
            <a:ext cx="8022771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J Arrhythm 2015;31:201-9; J Korean Med Sci 2020;35:e363; J Clin Med 2022;11:3333; 2021 Sensors 2021;21:3122.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17712" y="910508"/>
            <a:ext cx="8396087" cy="5198192"/>
            <a:chOff x="811413" y="1062908"/>
            <a:chExt cx="7455134" cy="454452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413" y="1062908"/>
              <a:ext cx="7455134" cy="3727567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811413" y="4790475"/>
              <a:ext cx="1996442" cy="658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rgbClr val="C00000"/>
                  </a:solidFill>
                </a:rPr>
                <a:t>2021 Sensors</a:t>
              </a:r>
            </a:p>
            <a:p>
              <a:pPr algn="ctr"/>
              <a:r>
                <a:rPr lang="en-US" altLang="ko-KR" sz="1400" dirty="0" smtClean="0">
                  <a:solidFill>
                    <a:schemeClr val="tx1"/>
                  </a:solidFill>
                </a:rPr>
                <a:t>(Seoul Nat’l Univ. Hospital)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7853" y="4790475"/>
              <a:ext cx="1579418" cy="765317"/>
            </a:xfrm>
            <a:prstGeom prst="rect">
              <a:avLst/>
            </a:prstGeom>
          </p:spPr>
        </p:pic>
        <p:sp>
          <p:nvSpPr>
            <p:cNvPr id="7" name="직사각형 6"/>
            <p:cNvSpPr/>
            <p:nvPr/>
          </p:nvSpPr>
          <p:spPr>
            <a:xfrm>
              <a:off x="3606799" y="5377305"/>
              <a:ext cx="886691" cy="2043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solidFill>
                    <a:schemeClr val="accent5"/>
                  </a:solidFill>
                </a:rPr>
                <a:t>Mobicare</a:t>
              </a:r>
              <a:endParaRPr lang="ko-KR" altLang="en-US" sz="1600" dirty="0">
                <a:solidFill>
                  <a:schemeClr val="accent5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4493490" y="4829717"/>
              <a:ext cx="1320801" cy="658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dirty="0" smtClean="0">
                  <a:solidFill>
                    <a:schemeClr val="tx1"/>
                  </a:solidFill>
                </a:rPr>
                <a:t>Holter</a:t>
              </a:r>
            </a:p>
            <a:p>
              <a:r>
                <a:rPr lang="en-US" altLang="ko-KR" sz="1600" dirty="0" smtClean="0">
                  <a:solidFill>
                    <a:schemeClr val="tx1"/>
                  </a:solidFill>
                </a:rPr>
                <a:t>monitoring</a:t>
              </a:r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508" y="4784466"/>
              <a:ext cx="2177221" cy="822963"/>
            </a:xfrm>
            <a:prstGeom prst="rect">
              <a:avLst/>
            </a:prstGeom>
          </p:spPr>
        </p:pic>
        <p:cxnSp>
          <p:nvCxnSpPr>
            <p:cNvPr id="9" name="직선 연결선 8"/>
            <p:cNvCxnSpPr/>
            <p:nvPr/>
          </p:nvCxnSpPr>
          <p:spPr>
            <a:xfrm>
              <a:off x="811413" y="5607429"/>
              <a:ext cx="7455134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742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Representative clinical trials using wearable device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990600" y="6424385"/>
            <a:ext cx="8022771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Nat Rev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Cardiol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 2021;18:581-99;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Europace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 2021;23:11-28.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  <p:sp>
        <p:nvSpPr>
          <p:cNvPr id="5" name="내용 개체 틀 4"/>
          <p:cNvSpPr txBox="1">
            <a:spLocks/>
          </p:cNvSpPr>
          <p:nvPr/>
        </p:nvSpPr>
        <p:spPr>
          <a:xfrm>
            <a:off x="102572" y="700517"/>
            <a:ext cx="8925177" cy="61574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ko-KR" sz="2000" dirty="0" smtClean="0">
              <a:ea typeface="+mj-ea"/>
            </a:endParaRPr>
          </a:p>
          <a:p>
            <a:pPr fontAlgn="auto">
              <a:spcAft>
                <a:spcPts val="0"/>
              </a:spcAft>
            </a:pPr>
            <a:r>
              <a:rPr lang="en-US" altLang="ko-KR" sz="2000" dirty="0" smtClean="0">
                <a:solidFill>
                  <a:srgbClr val="C00000"/>
                </a:solidFill>
                <a:ea typeface="+mj-ea"/>
              </a:rPr>
              <a:t>Wearable ECG is capable of recording ECGs of good quality</a:t>
            </a:r>
          </a:p>
          <a:p>
            <a:pPr fontAlgn="auto">
              <a:spcAft>
                <a:spcPts val="0"/>
              </a:spcAft>
            </a:pPr>
            <a:r>
              <a:rPr lang="en-US" altLang="ko-KR" sz="2000" dirty="0" smtClean="0">
                <a:solidFill>
                  <a:srgbClr val="C00000"/>
                </a:solidFill>
                <a:ea typeface="+mj-ea"/>
              </a:rPr>
              <a:t>Higher arrhythmia detection rate compared to conventional ECG</a:t>
            </a:r>
            <a:endParaRPr lang="en-US" altLang="ko-KR" sz="2000" dirty="0">
              <a:solidFill>
                <a:srgbClr val="C00000"/>
              </a:solidFill>
              <a:ea typeface="+mj-ea"/>
            </a:endParaRPr>
          </a:p>
          <a:p>
            <a:pPr fontAlgn="auto">
              <a:spcAft>
                <a:spcPts val="0"/>
              </a:spcAft>
            </a:pPr>
            <a:r>
              <a:rPr lang="en-US" altLang="ko-KR" sz="2000" dirty="0" smtClean="0">
                <a:solidFill>
                  <a:srgbClr val="C00000"/>
                </a:solidFill>
                <a:ea typeface="+mj-ea"/>
              </a:rPr>
              <a:t>AF </a:t>
            </a:r>
            <a:r>
              <a:rPr lang="en-US" altLang="ko-KR" sz="2000" dirty="0">
                <a:solidFill>
                  <a:srgbClr val="C00000"/>
                </a:solidFill>
                <a:ea typeface="+mj-ea"/>
              </a:rPr>
              <a:t>screening via ECG patches in </a:t>
            </a:r>
            <a:r>
              <a:rPr lang="en-US" altLang="ko-KR" sz="2000" dirty="0" smtClean="0">
                <a:solidFill>
                  <a:srgbClr val="C00000"/>
                </a:solidFill>
                <a:ea typeface="+mj-ea"/>
              </a:rPr>
              <a:t>selected high-risk </a:t>
            </a:r>
            <a:r>
              <a:rPr lang="en-US" altLang="ko-KR" sz="2000" dirty="0">
                <a:solidFill>
                  <a:srgbClr val="C00000"/>
                </a:solidFill>
                <a:ea typeface="+mj-ea"/>
              </a:rPr>
              <a:t>individuals is feasible and </a:t>
            </a:r>
            <a:r>
              <a:rPr lang="en-US" altLang="ko-KR" sz="2000" dirty="0" smtClean="0">
                <a:solidFill>
                  <a:srgbClr val="C00000"/>
                </a:solidFill>
                <a:ea typeface="+mj-ea"/>
              </a:rPr>
              <a:t>clinically valuable </a:t>
            </a:r>
            <a:r>
              <a:rPr lang="en-US" altLang="ko-KR" sz="1800" i="1" dirty="0" smtClean="0">
                <a:ea typeface="+mj-ea"/>
              </a:rPr>
              <a:t>(healthy</a:t>
            </a:r>
            <a:r>
              <a:rPr lang="ko-KR" altLang="en-US" sz="1800" i="1" dirty="0" smtClean="0">
                <a:ea typeface="+mj-ea"/>
              </a:rPr>
              <a:t> </a:t>
            </a:r>
            <a:r>
              <a:rPr lang="en-US" altLang="ko-KR" sz="1800" i="1" dirty="0" smtClean="0">
                <a:ea typeface="+mj-ea"/>
              </a:rPr>
              <a:t>population 0.12%  vs. hospitalized patients 8%)</a:t>
            </a:r>
            <a:endParaRPr lang="en-US" altLang="ko-KR" sz="2000" dirty="0" smtClean="0">
              <a:solidFill>
                <a:srgbClr val="C00000"/>
              </a:solidFill>
              <a:ea typeface="+mj-ea"/>
            </a:endParaRPr>
          </a:p>
          <a:p>
            <a:pPr fontAlgn="auto">
              <a:spcAft>
                <a:spcPts val="0"/>
              </a:spcAft>
            </a:pPr>
            <a:endParaRPr lang="en-US" altLang="ko-KR" sz="2000" dirty="0">
              <a:solidFill>
                <a:srgbClr val="C00000"/>
              </a:solidFill>
              <a:ea typeface="+mj-ea"/>
            </a:endParaRPr>
          </a:p>
          <a:p>
            <a:pPr fontAlgn="auto">
              <a:spcAft>
                <a:spcPts val="0"/>
              </a:spcAft>
            </a:pPr>
            <a:r>
              <a:rPr lang="en-US" altLang="ko-KR" sz="1800" dirty="0" smtClean="0">
                <a:ea typeface="+mj-ea"/>
              </a:rPr>
              <a:t>AF screening through PPG has shown variable accuracy depending on the algorithms and devices used.</a:t>
            </a:r>
          </a:p>
          <a:p>
            <a:pPr fontAlgn="auto">
              <a:spcAft>
                <a:spcPts val="0"/>
              </a:spcAft>
            </a:pPr>
            <a:r>
              <a:rPr lang="en-US" altLang="ko-KR" sz="1800" dirty="0" smtClean="0">
                <a:ea typeface="+mj-ea"/>
              </a:rPr>
              <a:t>AF </a:t>
            </a:r>
            <a:r>
              <a:rPr lang="en-US" altLang="ko-KR" sz="1800" dirty="0">
                <a:ea typeface="+mj-ea"/>
              </a:rPr>
              <a:t>screening through PPG coupled </a:t>
            </a:r>
            <a:r>
              <a:rPr lang="en-US" altLang="ko-KR" sz="1800" dirty="0" smtClean="0">
                <a:ea typeface="+mj-ea"/>
              </a:rPr>
              <a:t>with ECG </a:t>
            </a:r>
            <a:r>
              <a:rPr lang="en-US" altLang="ko-KR" sz="1800" dirty="0">
                <a:ea typeface="+mj-ea"/>
              </a:rPr>
              <a:t>is feasible and practical; no </a:t>
            </a:r>
            <a:r>
              <a:rPr lang="en-US" altLang="ko-KR" sz="1800" dirty="0" smtClean="0">
                <a:ea typeface="+mj-ea"/>
              </a:rPr>
              <a:t>clinical studies </a:t>
            </a:r>
            <a:r>
              <a:rPr lang="en-US" altLang="ko-KR" sz="1800" dirty="0">
                <a:ea typeface="+mj-ea"/>
              </a:rPr>
              <a:t>available; the HEARTLINE study </a:t>
            </a:r>
            <a:r>
              <a:rPr lang="en-US" altLang="ko-KR" sz="1800" dirty="0" smtClean="0">
                <a:ea typeface="+mj-ea"/>
              </a:rPr>
              <a:t>aims to </a:t>
            </a:r>
            <a:r>
              <a:rPr lang="en-US" altLang="ko-KR" sz="1800" dirty="0">
                <a:ea typeface="+mj-ea"/>
              </a:rPr>
              <a:t>examine this application and its </a:t>
            </a:r>
            <a:r>
              <a:rPr lang="en-US" altLang="ko-KR" sz="1800" dirty="0" smtClean="0">
                <a:ea typeface="+mj-ea"/>
              </a:rPr>
              <a:t>effect on </a:t>
            </a:r>
            <a:r>
              <a:rPr lang="en-US" altLang="ko-KR" sz="1800" dirty="0">
                <a:ea typeface="+mj-ea"/>
              </a:rPr>
              <a:t>clinical outcomes</a:t>
            </a:r>
          </a:p>
          <a:p>
            <a:pPr fontAlgn="auto">
              <a:spcAft>
                <a:spcPts val="0"/>
              </a:spcAft>
            </a:pPr>
            <a:r>
              <a:rPr lang="en-US" altLang="ko-KR" sz="1800" dirty="0">
                <a:ea typeface="+mj-ea"/>
              </a:rPr>
              <a:t>The IPED </a:t>
            </a:r>
            <a:r>
              <a:rPr lang="en-US" altLang="ko-KR" sz="1800" dirty="0" smtClean="0">
                <a:ea typeface="+mj-ea"/>
              </a:rPr>
              <a:t>trial </a:t>
            </a:r>
            <a:r>
              <a:rPr lang="en-US" altLang="ko-KR" sz="1800" dirty="0">
                <a:ea typeface="+mj-ea"/>
              </a:rPr>
              <a:t>showed that a </a:t>
            </a:r>
            <a:r>
              <a:rPr lang="en-US" altLang="ko-KR" sz="1800" dirty="0" smtClean="0">
                <a:ea typeface="+mj-ea"/>
              </a:rPr>
              <a:t>single-lead ECG </a:t>
            </a:r>
            <a:r>
              <a:rPr lang="en-US" altLang="ko-KR" sz="1800" dirty="0">
                <a:ea typeface="+mj-ea"/>
              </a:rPr>
              <a:t>monitor can improve </a:t>
            </a:r>
            <a:r>
              <a:rPr lang="en-US" altLang="ko-KR" sz="1800" dirty="0" smtClean="0">
                <a:ea typeface="+mj-ea"/>
              </a:rPr>
              <a:t>outpatient arrhythmia </a:t>
            </a:r>
            <a:r>
              <a:rPr lang="en-US" altLang="ko-KR" sz="1800" dirty="0">
                <a:ea typeface="+mj-ea"/>
              </a:rPr>
              <a:t>detection in patients who </a:t>
            </a:r>
            <a:r>
              <a:rPr lang="en-US" altLang="ko-KR" sz="1800" dirty="0" smtClean="0">
                <a:ea typeface="+mj-ea"/>
              </a:rPr>
              <a:t>present to </a:t>
            </a:r>
            <a:r>
              <a:rPr lang="en-US" altLang="ko-KR" sz="1800" dirty="0">
                <a:ea typeface="+mj-ea"/>
              </a:rPr>
              <a:t>the emergency room with </a:t>
            </a:r>
            <a:r>
              <a:rPr lang="en-US" altLang="ko-KR" sz="1800" dirty="0" smtClean="0">
                <a:ea typeface="+mj-ea"/>
              </a:rPr>
              <a:t>palpitations or </a:t>
            </a:r>
            <a:r>
              <a:rPr lang="en-US" altLang="ko-KR" sz="1800" dirty="0" err="1">
                <a:ea typeface="+mj-ea"/>
              </a:rPr>
              <a:t>presyncope</a:t>
            </a:r>
            <a:r>
              <a:rPr lang="en-US" altLang="ko-KR" sz="1800" dirty="0">
                <a:ea typeface="+mj-ea"/>
              </a:rPr>
              <a:t> and no clear </a:t>
            </a:r>
            <a:r>
              <a:rPr lang="en-US" altLang="ko-KR" sz="1800" dirty="0" err="1" smtClean="0">
                <a:ea typeface="+mj-ea"/>
              </a:rPr>
              <a:t>aetiology</a:t>
            </a:r>
            <a:r>
              <a:rPr lang="en-US" altLang="ko-KR" sz="1800" dirty="0" smtClean="0">
                <a:ea typeface="+mj-ea"/>
              </a:rPr>
              <a:t>.</a:t>
            </a:r>
            <a:endParaRPr lang="en-US" altLang="ko-KR" sz="1800" dirty="0">
              <a:ea typeface="+mj-ea"/>
            </a:endParaRPr>
          </a:p>
          <a:p>
            <a:pPr fontAlgn="auto">
              <a:spcAft>
                <a:spcPts val="0"/>
              </a:spcAft>
            </a:pPr>
            <a:r>
              <a:rPr lang="en-US" altLang="ko-KR" sz="1800" dirty="0">
                <a:ea typeface="+mj-ea"/>
              </a:rPr>
              <a:t>Wearables can be used to assess AF </a:t>
            </a:r>
            <a:r>
              <a:rPr lang="en-US" altLang="ko-KR" sz="1800" dirty="0" smtClean="0">
                <a:ea typeface="+mj-ea"/>
              </a:rPr>
              <a:t>burden; rhythm-guided </a:t>
            </a:r>
            <a:r>
              <a:rPr lang="en-US" altLang="ko-KR" sz="1800" dirty="0">
                <a:ea typeface="+mj-ea"/>
              </a:rPr>
              <a:t>anticoagulation is a </a:t>
            </a:r>
            <a:r>
              <a:rPr lang="en-US" altLang="ko-KR" sz="1800" dirty="0" smtClean="0">
                <a:ea typeface="+mj-ea"/>
              </a:rPr>
              <a:t>feasible approach </a:t>
            </a:r>
            <a:r>
              <a:rPr lang="en-US" altLang="ko-KR" sz="1800" dirty="0">
                <a:ea typeface="+mj-ea"/>
              </a:rPr>
              <a:t>in some patients with AF; </a:t>
            </a:r>
            <a:r>
              <a:rPr lang="en-US" altLang="ko-KR" sz="1800" dirty="0" smtClean="0">
                <a:ea typeface="+mj-ea"/>
              </a:rPr>
              <a:t>no clinical </a:t>
            </a:r>
            <a:r>
              <a:rPr lang="en-US" altLang="ko-KR" sz="1800" dirty="0">
                <a:ea typeface="+mj-ea"/>
              </a:rPr>
              <a:t>studies exist but a </a:t>
            </a:r>
            <a:r>
              <a:rPr lang="en-US" altLang="ko-KR" sz="1800" dirty="0" smtClean="0">
                <a:ea typeface="+mj-ea"/>
              </a:rPr>
              <a:t>trial examining smartwatch-guided </a:t>
            </a:r>
            <a:r>
              <a:rPr lang="en-US" altLang="ko-KR" sz="1800" dirty="0">
                <a:ea typeface="+mj-ea"/>
              </a:rPr>
              <a:t>anticoagulation </a:t>
            </a:r>
            <a:r>
              <a:rPr lang="en-US" altLang="ko-KR" sz="1800" dirty="0" smtClean="0">
                <a:ea typeface="+mj-ea"/>
              </a:rPr>
              <a:t>therapy is </a:t>
            </a:r>
            <a:r>
              <a:rPr lang="en-US" altLang="ko-KR" sz="1800" dirty="0">
                <a:ea typeface="+mj-ea"/>
              </a:rPr>
              <a:t>under </a:t>
            </a:r>
            <a:r>
              <a:rPr lang="en-US" altLang="ko-KR" sz="1800" dirty="0" smtClean="0">
                <a:ea typeface="+mj-ea"/>
              </a:rPr>
              <a:t>development.</a:t>
            </a:r>
            <a:endParaRPr lang="en-US" altLang="ko-KR" sz="18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348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52198" y="278694"/>
            <a:ext cx="8809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Intermittent ECG monitoring wearables in Korea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00" y="1539756"/>
            <a:ext cx="1908264" cy="253485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882" y="1539756"/>
            <a:ext cx="2664099" cy="17622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882" y="3592014"/>
            <a:ext cx="2664099" cy="15729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197" y="1539756"/>
            <a:ext cx="2200501" cy="1802316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554971" y="4148287"/>
            <a:ext cx="1740693" cy="36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ER-2000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374584" y="1102005"/>
            <a:ext cx="1740693" cy="36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err="1" smtClean="0">
                <a:solidFill>
                  <a:schemeClr val="tx1"/>
                </a:solidFill>
              </a:rPr>
              <a:t>Gallaxy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watch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374584" y="5164914"/>
            <a:ext cx="1740693" cy="36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Apple watch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424100" y="1102004"/>
            <a:ext cx="1740693" cy="36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Memo watch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197" y="3509128"/>
            <a:ext cx="2200501" cy="2200501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6424099" y="5729658"/>
            <a:ext cx="1740693" cy="36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err="1" smtClean="0">
                <a:solidFill>
                  <a:schemeClr val="tx1"/>
                </a:solidFill>
              </a:rPr>
              <a:t>Kardiamobile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52198" y="278694"/>
            <a:ext cx="8809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Patch-typed continuous monitoring wearables in Korea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2" y="1283021"/>
            <a:ext cx="8979876" cy="3457345"/>
          </a:xfrm>
          <a:prstGeom prst="rect">
            <a:avLst/>
          </a:prstGeom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52198" y="4942074"/>
            <a:ext cx="88097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Reusable vs. disposable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Should be connected with smartphone or not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Final </a:t>
            </a:r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analysis report</a:t>
            </a:r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service or not</a:t>
            </a:r>
            <a:endParaRPr lang="ko-KR" altLang="en-US" sz="24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Case. M/63 with known paroxysmal AF on HCMP 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01190" y="687614"/>
            <a:ext cx="7139290" cy="4448651"/>
            <a:chOff x="446649" y="843785"/>
            <a:chExt cx="8237024" cy="5581297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/>
            <a:srcRect l="1" r="-484" b="4405"/>
            <a:stretch/>
          </p:blipFill>
          <p:spPr>
            <a:xfrm>
              <a:off x="446649" y="843785"/>
              <a:ext cx="8237024" cy="5581297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2225964" y="1025236"/>
              <a:ext cx="517236" cy="369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495964" y="1025236"/>
              <a:ext cx="4013200" cy="369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982" y="4446518"/>
            <a:ext cx="4059585" cy="234789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711619" y="5564374"/>
            <a:ext cx="4312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RFCA for documented AF </a:t>
            </a:r>
            <a:endParaRPr lang="ko-KR" altLang="en-US" sz="24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216" y="1252432"/>
            <a:ext cx="1842446" cy="103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3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Case. M/60 with skipped beating sensation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577364" y="6106471"/>
            <a:ext cx="4312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Rx. Beta-blocker</a:t>
            </a:r>
            <a:endParaRPr lang="ko-KR" altLang="en-US" sz="24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내용 개체 틀 1"/>
          <p:cNvSpPr>
            <a:spLocks noGrp="1"/>
          </p:cNvSpPr>
          <p:nvPr/>
        </p:nvSpPr>
        <p:spPr bwMode="auto">
          <a:xfrm>
            <a:off x="193963" y="865657"/>
            <a:ext cx="8783781" cy="537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  <a:normAutofit/>
          </a:bodyPr>
          <a:lstStyle>
            <a:lvl1pPr marL="250825" indent="-250825" algn="l" defTabSz="1006475" rtl="0" fontAlgn="base" latinLnBrk="1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556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2125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69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16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005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852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70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 err="1" smtClean="0">
                <a:latin typeface="+mn-lt"/>
              </a:rPr>
              <a:t>Holter</a:t>
            </a:r>
            <a:r>
              <a:rPr lang="en-US" altLang="ko-KR" sz="2000" dirty="0" smtClean="0">
                <a:latin typeface="+mn-lt"/>
              </a:rPr>
              <a:t> – PAC, PVC &lt; 1%</a:t>
            </a:r>
          </a:p>
          <a:p>
            <a:r>
              <a:rPr lang="en-US" altLang="ko-KR" sz="2000" dirty="0" smtClean="0">
                <a:latin typeface="+mn-lt"/>
              </a:rPr>
              <a:t>Frequent symptomatic PACs on ER-2000®</a:t>
            </a:r>
            <a:endParaRPr lang="ko-KR" altLang="en-US" sz="2000" i="1" baseline="30000" dirty="0">
              <a:latin typeface="+mn-lt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349" y="1773382"/>
            <a:ext cx="6245008" cy="433308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041" y="807939"/>
            <a:ext cx="1562318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1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Case. M/68 on AAD with known paroxysmal AF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78" y="5559779"/>
            <a:ext cx="5811061" cy="1095528"/>
          </a:xfrm>
          <a:prstGeom prst="rect">
            <a:avLst/>
          </a:prstGeom>
        </p:spPr>
      </p:pic>
      <p:cxnSp>
        <p:nvCxnSpPr>
          <p:cNvPr id="16" name="직선 연결선 15"/>
          <p:cNvCxnSpPr/>
          <p:nvPr/>
        </p:nvCxnSpPr>
        <p:spPr>
          <a:xfrm>
            <a:off x="287014" y="6386941"/>
            <a:ext cx="40771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내용 개체 틀 1"/>
          <p:cNvSpPr>
            <a:spLocks noGrp="1"/>
          </p:cNvSpPr>
          <p:nvPr/>
        </p:nvSpPr>
        <p:spPr bwMode="auto">
          <a:xfrm>
            <a:off x="193963" y="865657"/>
            <a:ext cx="8783781" cy="537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  <a:normAutofit/>
          </a:bodyPr>
          <a:lstStyle>
            <a:lvl1pPr marL="250825" indent="-250825" algn="l" defTabSz="1006475" rtl="0" fontAlgn="base" latinLnBrk="1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556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2125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69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16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005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852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70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 smtClean="0">
                <a:latin typeface="+mn-lt"/>
              </a:rPr>
              <a:t>Intermittent</a:t>
            </a:r>
            <a:r>
              <a:rPr lang="ko-KR" altLang="en-US" sz="2000" dirty="0" smtClean="0">
                <a:latin typeface="+mn-lt"/>
              </a:rPr>
              <a:t> </a:t>
            </a:r>
            <a:r>
              <a:rPr lang="en-US" altLang="ko-KR" sz="2000" dirty="0" smtClean="0">
                <a:latin typeface="+mn-lt"/>
              </a:rPr>
              <a:t>chest fluttering, but normal ECG for 1 </a:t>
            </a:r>
            <a:r>
              <a:rPr lang="en-US" altLang="ko-KR" sz="2000" dirty="0" err="1" smtClean="0">
                <a:latin typeface="+mn-lt"/>
              </a:rPr>
              <a:t>yr</a:t>
            </a:r>
            <a:endParaRPr lang="ko-KR" altLang="en-US" sz="2000" i="1" baseline="30000" dirty="0">
              <a:latin typeface="+mn-lt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1" r="-2918" b="11280"/>
          <a:stretch/>
        </p:blipFill>
        <p:spPr>
          <a:xfrm>
            <a:off x="460664" y="1243632"/>
            <a:ext cx="7391400" cy="4196348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287014" y="1243632"/>
            <a:ext cx="3454400" cy="6625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>
            <a:off x="6244757" y="1906205"/>
            <a:ext cx="14870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3687230" y="4050513"/>
            <a:ext cx="5365100" cy="2747515"/>
            <a:chOff x="3687230" y="4050513"/>
            <a:chExt cx="5365100" cy="2747515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7976" y="4050513"/>
              <a:ext cx="2744354" cy="2747515"/>
            </a:xfrm>
            <a:prstGeom prst="rect">
              <a:avLst/>
            </a:prstGeom>
          </p:spPr>
        </p:pic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3687230" y="5039870"/>
              <a:ext cx="43129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lang="en-US" altLang="ko-KR" sz="20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lt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US" altLang="ko-KR" sz="200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lt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Cryoballoon</a:t>
              </a:r>
              <a:r>
                <a:rPr lang="en-US" altLang="ko-KR" sz="20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lt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ablation </a:t>
              </a:r>
              <a:endParaRPr lang="ko-KR" altLang="en-US" sz="2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663" y="719153"/>
            <a:ext cx="1427238" cy="14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0" y="834963"/>
            <a:ext cx="9144000" cy="1387538"/>
          </a:xfrm>
          <a:prstGeom prst="rect">
            <a:avLst/>
          </a:prstGeom>
          <a:solidFill>
            <a:srgbClr val="FBD9D9"/>
          </a:solidFill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ko-KR" altLang="en-US" sz="3200" i="1" dirty="0">
              <a:latin typeface="Calibri" panose="020F0502020204030204" pitchFamily="34" charset="0"/>
            </a:endParaRPr>
          </a:p>
        </p:txBody>
      </p:sp>
      <p:sp>
        <p:nvSpPr>
          <p:cNvPr id="3" name="부제목 2"/>
          <p:cNvSpPr txBox="1">
            <a:spLocks/>
          </p:cNvSpPr>
          <p:nvPr/>
        </p:nvSpPr>
        <p:spPr>
          <a:xfrm>
            <a:off x="0" y="3911600"/>
            <a:ext cx="9144000" cy="1752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ko-KR" dirty="0"/>
              <a:t>The </a:t>
            </a:r>
            <a:r>
              <a:rPr lang="en-US" altLang="ko-KR" dirty="0" smtClean="0"/>
              <a:t>author has </a:t>
            </a:r>
            <a:r>
              <a:rPr lang="en-US" altLang="ko-KR" b="1" dirty="0"/>
              <a:t>no financial conflicts of interest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ko-KR" dirty="0"/>
              <a:t>to disclose concerning the presentation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696603" y="2853034"/>
            <a:ext cx="175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altLang="ko-KR" sz="2800" i="1" dirty="0" err="1" smtClean="0">
                <a:latin typeface="+mn-lt"/>
              </a:rPr>
              <a:t>Jinhee</a:t>
            </a:r>
            <a:r>
              <a:rPr lang="en-US" altLang="ko-KR" sz="2800" i="1" dirty="0" smtClean="0">
                <a:latin typeface="+mn-lt"/>
              </a:rPr>
              <a:t> </a:t>
            </a:r>
            <a:r>
              <a:rPr lang="en-US" altLang="ko-KR" sz="2800" i="1" dirty="0" err="1" smtClean="0">
                <a:latin typeface="+mn-lt"/>
              </a:rPr>
              <a:t>Ahn</a:t>
            </a:r>
            <a:endParaRPr lang="ko-KR" altLang="en-US" sz="3600" i="1" dirty="0">
              <a:latin typeface="+mn-lt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73200" y="928567"/>
            <a:ext cx="619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altLang="ko-KR" sz="3600" b="1" dirty="0">
                <a:latin typeface="+mn-lt"/>
              </a:rPr>
              <a:t>Korean Heart Rhythm Society</a:t>
            </a:r>
            <a:r>
              <a:rPr lang="en-US" altLang="ko-KR" sz="3600" dirty="0">
                <a:latin typeface="+mn-lt"/>
              </a:rPr>
              <a:t/>
            </a:r>
            <a:br>
              <a:rPr lang="en-US" altLang="ko-KR" sz="3600" dirty="0">
                <a:latin typeface="+mn-lt"/>
              </a:rPr>
            </a:br>
            <a:r>
              <a:rPr lang="en-US" altLang="ko-KR" sz="3600" dirty="0">
                <a:latin typeface="+mn-lt"/>
              </a:rPr>
              <a:t>COI Disclosure</a:t>
            </a:r>
            <a:endParaRPr lang="ko-KR" altLang="en-US" sz="3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31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7"/>
    </mc:Choice>
    <mc:Fallback xmlns="">
      <p:transition spd="slow" advTm="17297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462" x="641350" y="5448300"/>
          <p14:tracePt t="2528" x="635000" y="5441950"/>
          <p14:tracePt t="2678" x="641350" y="5378450"/>
          <p14:tracePt t="2689" x="685800" y="5302250"/>
          <p14:tracePt t="2694" x="755650" y="5181600"/>
          <p14:tracePt t="2712" x="996950" y="4965700"/>
          <p14:tracePt t="2741" x="1841500" y="4400550"/>
          <p14:tracePt t="2758" x="2298700" y="4121150"/>
          <p14:tracePt t="2774" x="2749550" y="3911600"/>
          <p14:tracePt t="2791" x="3155950" y="3816350"/>
          <p14:tracePt t="2808" x="3479800" y="3771900"/>
          <p14:tracePt t="2824" x="3663950" y="3759200"/>
          <p14:tracePt t="2842" x="3765550" y="3746500"/>
          <p14:tracePt t="2849" x="3784600" y="3740150"/>
          <p14:tracePt t="2858" x="3797300" y="3733800"/>
          <p14:tracePt t="2910" x="3797300" y="3721100"/>
          <p14:tracePt t="2919" x="3810000" y="3670300"/>
          <p14:tracePt t="2926" x="3829050" y="3613150"/>
          <p14:tracePt t="2941" x="3867150" y="3524250"/>
          <p14:tracePt t="2958" x="3886200" y="3473450"/>
          <p14:tracePt t="2974" x="3892550" y="3473450"/>
          <p14:tracePt t="3008" x="3854450" y="3473450"/>
          <p14:tracePt t="3024" x="3803650" y="3479800"/>
          <p14:tracePt t="3041" x="3752850" y="3486150"/>
          <p14:tracePt t="3057" x="3740150" y="3492500"/>
          <p14:tracePt t="3167" x="3733800" y="3492500"/>
          <p14:tracePt t="3176" x="3727450" y="3492500"/>
          <p14:tracePt t="3181" x="3708400" y="3498850"/>
          <p14:tracePt t="3191" x="3676650" y="3505200"/>
          <p14:tracePt t="3208" x="3625850" y="3505200"/>
          <p14:tracePt t="3225" x="3549650" y="3505200"/>
          <p14:tracePt t="3241" x="3486150" y="3492500"/>
          <p14:tracePt t="3258" x="3397250" y="3467100"/>
          <p14:tracePt t="3267" x="3365500" y="3454400"/>
          <p14:tracePt t="3275" x="3327400" y="3435350"/>
          <p14:tracePt t="3291" x="3232150" y="3371850"/>
          <p14:tracePt t="3308" x="3124200" y="3276600"/>
          <p14:tracePt t="3310" x="3092450" y="3251200"/>
          <p14:tracePt t="3325" x="3035300" y="3194050"/>
          <p14:tracePt t="3341" x="3009900" y="3143250"/>
          <p14:tracePt t="3358" x="3003550" y="3079750"/>
          <p14:tracePt t="3374" x="3022600" y="3003550"/>
          <p14:tracePt t="3392" x="3086100" y="2908300"/>
          <p14:tracePt t="3408" x="3175000" y="2806700"/>
          <p14:tracePt t="3425" x="3295650" y="2717800"/>
          <p14:tracePt t="3441" x="3454400" y="2628900"/>
          <p14:tracePt t="3445" x="3543300" y="2597150"/>
          <p14:tracePt t="3457" x="3670300" y="2559050"/>
          <p14:tracePt t="3474" x="3956050" y="2495550"/>
          <p14:tracePt t="3491" x="4273550" y="2476500"/>
          <p14:tracePt t="3502" x="4673600" y="2476500"/>
          <p14:tracePt t="3511" x="4902200" y="2482850"/>
          <p14:tracePt t="3524" x="5276850" y="2520950"/>
          <p14:tracePt t="3541" x="5645150" y="2597150"/>
          <p14:tracePt t="3557" x="5848350" y="2641600"/>
          <p14:tracePt t="3575" x="6000750" y="2698750"/>
          <p14:tracePt t="3591" x="6070600" y="2736850"/>
          <p14:tracePt t="3608" x="6102350" y="2774950"/>
          <p14:tracePt t="3625" x="6121400" y="2819400"/>
          <p14:tracePt t="3641" x="6140450" y="2870200"/>
          <p14:tracePt t="3645" x="6140450" y="2895600"/>
          <p14:tracePt t="3657" x="6140450" y="2933700"/>
          <p14:tracePt t="3674" x="6127750" y="3016250"/>
          <p14:tracePt t="3692" x="6089650" y="3111500"/>
          <p14:tracePt t="3699" x="6057900" y="3149600"/>
          <p14:tracePt t="3701" x="6026150" y="3194050"/>
          <p14:tracePt t="3725" x="5861050" y="3327400"/>
          <p14:tracePt t="3741" x="5721350" y="3403600"/>
          <p14:tracePt t="3757" x="5467350" y="3492500"/>
          <p14:tracePt t="3775" x="5156200" y="3581400"/>
          <p14:tracePt t="3791" x="4870450" y="3644900"/>
          <p14:tracePt t="3808" x="4552950" y="3663950"/>
          <p14:tracePt t="3824" x="4235450" y="3663950"/>
          <p14:tracePt t="3841" x="3841750" y="3606800"/>
          <p14:tracePt t="3858" x="3448050" y="3524250"/>
          <p14:tracePt t="3874" x="3175000" y="3454400"/>
          <p14:tracePt t="3876" x="3111500" y="3422650"/>
          <p14:tracePt t="3891" x="3054350" y="3384550"/>
          <p14:tracePt t="3908" x="3003550" y="3308350"/>
          <p14:tracePt t="3924" x="3003550" y="3200400"/>
          <p14:tracePt t="3941" x="3048000" y="3124200"/>
          <p14:tracePt t="3958" x="3079750" y="3092450"/>
          <p14:tracePt t="3975" x="3092450" y="3086100"/>
          <p14:tracePt t="3994" x="3105150" y="3073400"/>
          <p14:tracePt t="4007" x="3111500" y="3073400"/>
          <p14:tracePt t="4024" x="3117850" y="3067050"/>
          <p14:tracePt t="4046" x="3105150" y="3067050"/>
          <p14:tracePt t="4058" x="3092450" y="3067050"/>
          <p14:tracePt t="4074" x="3054350" y="3048000"/>
          <p14:tracePt t="4091" x="3028950" y="3048000"/>
          <p14:tracePt t="4108" x="3016250" y="3035300"/>
          <p14:tracePt t="4124" x="3009900" y="3022600"/>
          <p14:tracePt t="4141" x="3035300" y="2990850"/>
          <p14:tracePt t="4158" x="3092450" y="2952750"/>
          <p14:tracePt t="4174" x="3187700" y="2908300"/>
          <p14:tracePt t="4191" x="3321050" y="2863850"/>
          <p14:tracePt t="4209" x="3568700" y="2806700"/>
          <p14:tracePt t="4225" x="3975100" y="2717800"/>
          <p14:tracePt t="4241" x="4514850" y="2635250"/>
          <p14:tracePt t="4258" x="5092700" y="2590800"/>
          <p14:tracePt t="4274" x="5537200" y="2590800"/>
          <p14:tracePt t="4291" x="5765800" y="2647950"/>
          <p14:tracePt t="4308" x="5835650" y="2768600"/>
          <p14:tracePt t="4324" x="5822950" y="3028950"/>
          <p14:tracePt t="4341" x="5695950" y="3321050"/>
          <p14:tracePt t="4358" x="5549900" y="3556000"/>
          <p14:tracePt t="4374" x="5365750" y="3740150"/>
          <p14:tracePt t="4391" x="5162550" y="3860800"/>
          <p14:tracePt t="4408" x="4972050" y="3886200"/>
          <p14:tracePt t="4425" x="4705350" y="3898900"/>
          <p14:tracePt t="4444" x="4362450" y="3898900"/>
          <p14:tracePt t="4458" x="4013200" y="3841750"/>
          <p14:tracePt t="4474" x="3613150" y="3714750"/>
          <p14:tracePt t="4491" x="3244850" y="3543300"/>
          <p14:tracePt t="4509" x="3060700" y="3390900"/>
          <p14:tracePt t="4525" x="3060700" y="3295650"/>
          <p14:tracePt t="4541" x="3181350" y="3155950"/>
          <p14:tracePt t="4558" x="3422650" y="2946400"/>
          <p14:tracePt t="4574" x="3829050" y="2711450"/>
          <p14:tracePt t="4591" x="4337050" y="2520950"/>
          <p14:tracePt t="4608" x="4940300" y="2438400"/>
          <p14:tracePt t="4625" x="5492750" y="2432050"/>
          <p14:tracePt t="4644" x="5918200" y="2514600"/>
          <p14:tracePt t="4658" x="6127750" y="2641600"/>
          <p14:tracePt t="4675" x="6191250" y="2800350"/>
          <p14:tracePt t="4693" x="6096000" y="3175000"/>
          <p14:tracePt t="4707" x="6000750" y="3302000"/>
          <p14:tracePt t="4724" x="5543550" y="3575050"/>
          <p14:tracePt t="4741" x="5175250" y="3644900"/>
          <p14:tracePt t="4758" x="4800600" y="3663950"/>
          <p14:tracePt t="4775" x="4400550" y="3587750"/>
          <p14:tracePt t="4791" x="3937000" y="3390900"/>
          <p14:tracePt t="4808" x="3409950" y="3086100"/>
          <p14:tracePt t="4825" x="3048000" y="2857500"/>
          <p14:tracePt t="4841" x="2997200" y="2774950"/>
          <p14:tracePt t="4844" x="2997200" y="2730500"/>
          <p14:tracePt t="4858" x="3035300" y="2679700"/>
          <p14:tracePt t="4874" x="3270250" y="2540000"/>
          <p14:tracePt t="4891" x="3740150" y="2393950"/>
          <p14:tracePt t="4912" x="4756150" y="2279650"/>
          <p14:tracePt t="4925" x="5403850" y="2324100"/>
          <p14:tracePt t="4941" x="5873750" y="2540000"/>
          <p14:tracePt t="4957" x="6108700" y="2819400"/>
          <p14:tracePt t="4974" x="6178550" y="3168650"/>
          <p14:tracePt t="4991" x="6134100" y="3530600"/>
          <p14:tracePt t="5008" x="5911850" y="3905250"/>
          <p14:tracePt t="5025" x="5600700" y="4197350"/>
          <p14:tracePt t="5041" x="5200650" y="4400550"/>
          <p14:tracePt t="5058" x="4718050" y="4521200"/>
          <p14:tracePt t="5075" x="4235450" y="4591050"/>
          <p14:tracePt t="5091" x="3873500" y="4641850"/>
          <p14:tracePt t="5109" x="3473450" y="4711700"/>
          <p14:tracePt t="5124" x="3244850" y="4743450"/>
          <p14:tracePt t="5141" x="2997200" y="4762500"/>
          <p14:tracePt t="5159" x="2654300" y="4743450"/>
          <p14:tracePt t="5174" x="2444750" y="4603750"/>
          <p14:tracePt t="5191" x="2413000" y="4546600"/>
          <p14:tracePt t="5207" x="2413000" y="4533900"/>
          <p14:tracePt t="5326" x="2286000" y="4616450"/>
          <p14:tracePt t="5336" x="2184400" y="4679950"/>
          <p14:tracePt t="5349" x="1962150" y="4851400"/>
          <p14:tracePt t="5357" x="1771650" y="5048250"/>
          <p14:tracePt t="5375" x="1422400" y="5461000"/>
          <p14:tracePt t="5394" x="1123950" y="5880100"/>
          <p14:tracePt t="5408" x="889000" y="6210300"/>
          <p14:tracePt t="5425" x="692150" y="6515100"/>
          <p14:tracePt t="5441" x="520700" y="6851650"/>
          <p14:tracePt t="6267" x="641350" y="6591300"/>
          <p14:tracePt t="6272" x="628650" y="6584950"/>
          <p14:tracePt t="6281" x="622300" y="6584950"/>
          <p14:tracePt t="6303" x="622300" y="6578600"/>
          <p14:tracePt t="6322" x="615950" y="6572250"/>
          <p14:tracePt t="6336" x="615950" y="6565900"/>
          <p14:tracePt t="6348" x="615950" y="6553200"/>
          <p14:tracePt t="6365" x="615950" y="6527800"/>
          <p14:tracePt t="6531" x="615950" y="6534150"/>
          <p14:tracePt t="6533" x="615950" y="6546850"/>
          <p14:tracePt t="6545" x="615950" y="6565900"/>
          <p14:tracePt t="6557" x="615950" y="6610350"/>
          <p14:tracePt t="6579" x="615950" y="6648450"/>
          <p14:tracePt t="8637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343043" y="3553047"/>
            <a:ext cx="3876675" cy="11482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93963" y="164394"/>
            <a:ext cx="8617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Case. M/70 with lightheadedness, recurrent syncope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내용 개체 틀 1"/>
          <p:cNvSpPr>
            <a:spLocks noGrp="1"/>
          </p:cNvSpPr>
          <p:nvPr/>
        </p:nvSpPr>
        <p:spPr bwMode="auto">
          <a:xfrm>
            <a:off x="193963" y="865657"/>
            <a:ext cx="8783781" cy="537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  <a:normAutofit/>
          </a:bodyPr>
          <a:lstStyle>
            <a:lvl1pPr marL="250825" indent="-250825" algn="l" defTabSz="1006475" rtl="0" fontAlgn="base" latinLnBrk="1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556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2125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69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16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005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852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70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2000" i="1" baseline="30000" dirty="0">
              <a:latin typeface="+mn-lt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44" y="1009872"/>
            <a:ext cx="3876675" cy="25431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79" y="3543811"/>
            <a:ext cx="3867439" cy="781050"/>
          </a:xfrm>
          <a:prstGeom prst="rect">
            <a:avLst/>
          </a:prstGeom>
        </p:spPr>
      </p:pic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2786068" y="4209077"/>
            <a:ext cx="14428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/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20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</a:t>
            </a: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loss</a:t>
            </a:r>
            <a:endParaRPr lang="ko-KR" altLang="en-US" sz="20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975" y="1259084"/>
            <a:ext cx="2990850" cy="3057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360" y="4535288"/>
            <a:ext cx="4472384" cy="1256434"/>
          </a:xfrm>
          <a:prstGeom prst="rect">
            <a:avLst/>
          </a:prstGeom>
        </p:spPr>
      </p:pic>
      <p:cxnSp>
        <p:nvCxnSpPr>
          <p:cNvPr id="21" name="직선 연결선 20"/>
          <p:cNvCxnSpPr/>
          <p:nvPr/>
        </p:nvCxnSpPr>
        <p:spPr>
          <a:xfrm>
            <a:off x="5404248" y="5573042"/>
            <a:ext cx="6455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6822030" y="5743913"/>
            <a:ext cx="10565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오른쪽 화살표 24"/>
          <p:cNvSpPr/>
          <p:nvPr/>
        </p:nvSpPr>
        <p:spPr>
          <a:xfrm>
            <a:off x="4473809" y="2442827"/>
            <a:ext cx="279076" cy="515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975" y="976562"/>
            <a:ext cx="11144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Case. M/70 with recurrent syncope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696188" y="5304347"/>
            <a:ext cx="55210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Paroxysmal AF with </a:t>
            </a:r>
            <a:r>
              <a:rPr lang="en-US" altLang="ko-KR" sz="20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tachy-brady</a:t>
            </a: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syndrome </a:t>
            </a:r>
          </a:p>
          <a:p>
            <a:pPr algn="ctr" eaLnBrk="1" hangingPunct="1"/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Pacemaker implantation</a:t>
            </a:r>
            <a:endParaRPr lang="ko-KR" altLang="en-US" sz="20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내용 개체 틀 1"/>
          <p:cNvSpPr>
            <a:spLocks noGrp="1"/>
          </p:cNvSpPr>
          <p:nvPr/>
        </p:nvSpPr>
        <p:spPr bwMode="auto">
          <a:xfrm>
            <a:off x="193963" y="865657"/>
            <a:ext cx="8783781" cy="537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  <a:normAutofit/>
          </a:bodyPr>
          <a:lstStyle>
            <a:lvl1pPr marL="250825" indent="-250825" algn="l" defTabSz="1006475" rtl="0" fontAlgn="base" latinLnBrk="1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556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2125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69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16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005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852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70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2000" i="1" baseline="30000" dirty="0">
              <a:latin typeface="+mn-lt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58629" y="1257156"/>
            <a:ext cx="8454448" cy="3818987"/>
            <a:chOff x="337127" y="1057423"/>
            <a:chExt cx="8454448" cy="3818987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127" y="1057423"/>
              <a:ext cx="8454448" cy="3818987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337127" y="1057423"/>
              <a:ext cx="8454448" cy="37336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20882" y="1654775"/>
            <a:ext cx="43129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Detected 52 </a:t>
            </a:r>
            <a:r>
              <a:rPr lang="en-US" altLang="ko-KR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hrs</a:t>
            </a: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later</a:t>
            </a:r>
            <a:endParaRPr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C0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00125" y="1171821"/>
            <a:ext cx="1577239" cy="546122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99" y="3661325"/>
            <a:ext cx="3034143" cy="3057971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49" y="125901"/>
            <a:ext cx="1096147" cy="129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80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Case. F/82 with syncope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내용 개체 틀 1"/>
          <p:cNvSpPr>
            <a:spLocks noGrp="1"/>
          </p:cNvSpPr>
          <p:nvPr/>
        </p:nvSpPr>
        <p:spPr bwMode="auto">
          <a:xfrm>
            <a:off x="193963" y="865657"/>
            <a:ext cx="8783781" cy="537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  <a:normAutofit/>
          </a:bodyPr>
          <a:lstStyle>
            <a:lvl1pPr marL="250825" indent="-250825" algn="l" defTabSz="1006475" rtl="0" fontAlgn="base" latinLnBrk="1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556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2125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69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16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005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852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70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2000" i="1" baseline="30000" dirty="0">
              <a:latin typeface="+mn-lt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54181" y="1979132"/>
            <a:ext cx="7729626" cy="3752411"/>
            <a:chOff x="333664" y="1597652"/>
            <a:chExt cx="8217998" cy="3832925"/>
          </a:xfrm>
        </p:grpSpPr>
        <p:grpSp>
          <p:nvGrpSpPr>
            <p:cNvPr id="3" name="그룹 2"/>
            <p:cNvGrpSpPr/>
            <p:nvPr/>
          </p:nvGrpSpPr>
          <p:grpSpPr>
            <a:xfrm>
              <a:off x="333664" y="1632963"/>
              <a:ext cx="8217998" cy="3797614"/>
              <a:chOff x="400050" y="930692"/>
              <a:chExt cx="7991476" cy="3574633"/>
            </a:xfrm>
          </p:grpSpPr>
          <p:pic>
            <p:nvPicPr>
              <p:cNvPr id="6" name="그림 5"/>
              <p:cNvPicPr>
                <a:picLocks noChangeAspect="1"/>
              </p:cNvPicPr>
              <p:nvPr/>
            </p:nvPicPr>
            <p:blipFill rotWithShape="1">
              <a:blip r:embed="rId3"/>
              <a:srcRect l="355" t="2086" r="180" b="1799"/>
              <a:stretch/>
            </p:blipFill>
            <p:spPr>
              <a:xfrm>
                <a:off x="400050" y="942975"/>
                <a:ext cx="7991476" cy="3562350"/>
              </a:xfrm>
              <a:prstGeom prst="rect">
                <a:avLst/>
              </a:prstGeom>
            </p:spPr>
          </p:pic>
          <p:sp>
            <p:nvSpPr>
              <p:cNvPr id="8" name="직사각형 7"/>
              <p:cNvSpPr/>
              <p:nvPr/>
            </p:nvSpPr>
            <p:spPr>
              <a:xfrm>
                <a:off x="400050" y="930692"/>
                <a:ext cx="7991476" cy="35746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411646" y="2080606"/>
              <a:ext cx="43129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r>
                <a:rPr lang="en-US" altLang="ko-KR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Detected 32 </a:t>
              </a:r>
              <a:r>
                <a:rPr lang="en-US" altLang="ko-KR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hrs</a:t>
              </a:r>
              <a:r>
                <a:rPr lang="en-US" altLang="ko-KR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later</a:t>
              </a:r>
              <a:endPara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990889" y="1597652"/>
              <a:ext cx="1577239" cy="54612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145" y="4526102"/>
            <a:ext cx="2195851" cy="2249327"/>
          </a:xfrm>
          <a:prstGeom prst="rect">
            <a:avLst/>
          </a:prstGeom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340633" y="5899543"/>
            <a:ext cx="3778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Sick sinus syndrome</a:t>
            </a:r>
          </a:p>
          <a:p>
            <a:pPr algn="ctr" eaLnBrk="1" hangingPunct="1"/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Pacemaker implantation</a:t>
            </a:r>
            <a:endParaRPr lang="ko-KR" altLang="en-US" sz="20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95" y="230930"/>
            <a:ext cx="1275601" cy="150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rcRect t="25020" r="-222"/>
          <a:stretch/>
        </p:blipFill>
        <p:spPr>
          <a:xfrm>
            <a:off x="271412" y="634481"/>
            <a:ext cx="4009372" cy="12426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07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Use of patch type ECG device in PNUH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1411686" y="741762"/>
            <a:ext cx="6323513" cy="2951513"/>
            <a:chOff x="1749069" y="733795"/>
            <a:chExt cx="6323513" cy="2951513"/>
          </a:xfrm>
        </p:grpSpPr>
        <p:sp>
          <p:nvSpPr>
            <p:cNvPr id="19" name="직사각형 18"/>
            <p:cNvSpPr/>
            <p:nvPr/>
          </p:nvSpPr>
          <p:spPr>
            <a:xfrm>
              <a:off x="1749069" y="880307"/>
              <a:ext cx="893487" cy="256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tx1"/>
                  </a:solidFill>
                </a:rPr>
                <a:t>(%)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1976582" y="733795"/>
              <a:ext cx="6096000" cy="2951513"/>
              <a:chOff x="1976582" y="733795"/>
              <a:chExt cx="6096000" cy="2951513"/>
            </a:xfrm>
          </p:grpSpPr>
          <p:graphicFrame>
            <p:nvGraphicFramePr>
              <p:cNvPr id="15" name="차트 14"/>
              <p:cNvGraphicFramePr/>
              <p:nvPr/>
            </p:nvGraphicFramePr>
            <p:xfrm>
              <a:off x="1976582" y="733795"/>
              <a:ext cx="6096000" cy="295151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cxnSp>
            <p:nvCxnSpPr>
              <p:cNvPr id="22" name="직선 연결선 21"/>
              <p:cNvCxnSpPr/>
              <p:nvPr/>
            </p:nvCxnSpPr>
            <p:spPr>
              <a:xfrm flipV="1">
                <a:off x="2438400" y="989873"/>
                <a:ext cx="0" cy="201067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그룹 25"/>
          <p:cNvGrpSpPr/>
          <p:nvPr/>
        </p:nvGrpSpPr>
        <p:grpSpPr>
          <a:xfrm>
            <a:off x="1411686" y="3878001"/>
            <a:ext cx="6315231" cy="2798618"/>
            <a:chOff x="1976582" y="3731490"/>
            <a:chExt cx="6315231" cy="2798618"/>
          </a:xfrm>
        </p:grpSpPr>
        <p:sp>
          <p:nvSpPr>
            <p:cNvPr id="20" name="직사각형 19"/>
            <p:cNvSpPr/>
            <p:nvPr/>
          </p:nvSpPr>
          <p:spPr>
            <a:xfrm>
              <a:off x="1976582" y="3862069"/>
              <a:ext cx="893487" cy="256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smtClean="0">
                  <a:solidFill>
                    <a:schemeClr val="tx1"/>
                  </a:solidFill>
                </a:rPr>
                <a:t>(%)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2195813" y="3731490"/>
              <a:ext cx="6096000" cy="2798618"/>
              <a:chOff x="2195813" y="3731490"/>
              <a:chExt cx="6096000" cy="2798618"/>
            </a:xfrm>
          </p:grpSpPr>
          <p:graphicFrame>
            <p:nvGraphicFramePr>
              <p:cNvPr id="18" name="차트 17"/>
              <p:cNvGraphicFramePr/>
              <p:nvPr>
                <p:extLst>
                  <p:ext uri="{D42A27DB-BD31-4B8C-83A1-F6EECF244321}">
                    <p14:modId xmlns:p14="http://schemas.microsoft.com/office/powerpoint/2010/main" val="618736726"/>
                  </p:ext>
                </p:extLst>
              </p:nvPr>
            </p:nvGraphicFramePr>
            <p:xfrm>
              <a:off x="2195813" y="3731490"/>
              <a:ext cx="6096000" cy="279861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cxnSp>
            <p:nvCxnSpPr>
              <p:cNvPr id="23" name="직선 연결선 22"/>
              <p:cNvCxnSpPr/>
              <p:nvPr/>
            </p:nvCxnSpPr>
            <p:spPr>
              <a:xfrm flipV="1">
                <a:off x="2647441" y="3825125"/>
                <a:ext cx="0" cy="201067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594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81958" y="2344885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Is the Holter monitoring useless?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781957" y="3153778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i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= Limitation of wearable ECG device</a:t>
            </a:r>
            <a:endParaRPr lang="ko-KR" altLang="en-US" sz="2800" b="1" i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C0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6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81001" y="164394"/>
            <a:ext cx="8524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1. Short inter-electrode distance </a:t>
            </a:r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low amplitude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90600" y="6510003"/>
            <a:ext cx="3846872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Trans. KIEE 2018;67:1690-8.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2" y="2799139"/>
            <a:ext cx="4572000" cy="36576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19" y="797225"/>
            <a:ext cx="7715250" cy="19526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744" y="3486875"/>
            <a:ext cx="2015024" cy="22861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768" y="3486875"/>
            <a:ext cx="1761576" cy="2540564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4906472" y="6079279"/>
            <a:ext cx="3846872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Unpublished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>
            <a:off x="8026400" y="5143500"/>
            <a:ext cx="0" cy="3429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5152736" y="4906240"/>
            <a:ext cx="0" cy="3429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6053282" y="4972050"/>
            <a:ext cx="0" cy="3429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43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2. Single lead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t="28408" r="214"/>
          <a:stretch/>
        </p:blipFill>
        <p:spPr>
          <a:xfrm>
            <a:off x="264632" y="825501"/>
            <a:ext cx="5805968" cy="275397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742" y="3717366"/>
            <a:ext cx="6190871" cy="2730500"/>
          </a:xfrm>
          <a:prstGeom prst="rect">
            <a:avLst/>
          </a:prstGeom>
        </p:spPr>
      </p:pic>
      <p:sp>
        <p:nvSpPr>
          <p:cNvPr id="4" name="오른쪽으로 구부러진 화살표 3"/>
          <p:cNvSpPr/>
          <p:nvPr/>
        </p:nvSpPr>
        <p:spPr>
          <a:xfrm rot="18754478">
            <a:off x="1842236" y="3727825"/>
            <a:ext cx="428449" cy="9107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662" y="4649054"/>
            <a:ext cx="1483578" cy="1974955"/>
          </a:xfrm>
          <a:prstGeom prst="rect">
            <a:avLst/>
          </a:prstGeom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951902" y="5082533"/>
            <a:ext cx="733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leg</a:t>
            </a:r>
            <a:endParaRPr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3032863" y="3579479"/>
            <a:ext cx="101843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914" y="1416568"/>
            <a:ext cx="1943371" cy="1571844"/>
          </a:xfrm>
          <a:prstGeom prst="rect">
            <a:avLst/>
          </a:prstGeom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751536" y="2202490"/>
            <a:ext cx="11214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Rt</a:t>
            </a: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finger</a:t>
            </a:r>
            <a:endParaRPr lang="ko-KR" altLang="en-US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2. Single lead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47" y="940686"/>
            <a:ext cx="2449851" cy="17182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814150"/>
            <a:ext cx="4272215" cy="2205014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1270227" y="2658951"/>
            <a:ext cx="1740693" cy="36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err="1" smtClean="0">
                <a:solidFill>
                  <a:schemeClr val="tx1"/>
                </a:solidFill>
              </a:rPr>
              <a:t>Kardiamobile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121229" y="6432915"/>
            <a:ext cx="8022771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Diagnostics 2022;12:654.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47" y="3272236"/>
            <a:ext cx="5929653" cy="3416910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2324100" y="4431542"/>
            <a:ext cx="1485900" cy="20267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283200" y="3297636"/>
            <a:ext cx="1485900" cy="33915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아래쪽 화살표 1"/>
          <p:cNvSpPr/>
          <p:nvPr/>
        </p:nvSpPr>
        <p:spPr>
          <a:xfrm>
            <a:off x="3371850" y="4241131"/>
            <a:ext cx="317500" cy="323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아래쪽 화살표 10"/>
          <p:cNvSpPr/>
          <p:nvPr/>
        </p:nvSpPr>
        <p:spPr>
          <a:xfrm rot="16200000">
            <a:off x="4370243" y="2824500"/>
            <a:ext cx="317500" cy="16792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8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3. Accuracy (small p wave)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내용 개체 틀 4">
            <a:extLst>
              <a:ext uri="{FF2B5EF4-FFF2-40B4-BE49-F238E27FC236}">
                <a16:creationId xmlns:a16="http://schemas.microsoft.com/office/drawing/2014/main" id="{5848205B-3D5F-89C5-BCE5-4F9B8DE9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4" y="1418959"/>
            <a:ext cx="7886700" cy="428261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057730" y="6432914"/>
            <a:ext cx="7906520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Sensors 2021;21:3122.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  <p:sp>
        <p:nvSpPr>
          <p:cNvPr id="2" name="타원 1"/>
          <p:cNvSpPr/>
          <p:nvPr/>
        </p:nvSpPr>
        <p:spPr>
          <a:xfrm>
            <a:off x="434109" y="3879273"/>
            <a:ext cx="1496291" cy="471054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4068618" y="3879273"/>
            <a:ext cx="1242291" cy="471054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02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3. Accuracy (artifact)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내용 개체 틀 9">
            <a:extLst>
              <a:ext uri="{FF2B5EF4-FFF2-40B4-BE49-F238E27FC236}">
                <a16:creationId xmlns:a16="http://schemas.microsoft.com/office/drawing/2014/main" id="{C9BE6871-1493-A4C3-0044-4E73D0856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34" r="636" b="6360"/>
          <a:stretch/>
        </p:blipFill>
        <p:spPr>
          <a:xfrm>
            <a:off x="237984" y="1282701"/>
            <a:ext cx="8654354" cy="46228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057730" y="6432914"/>
            <a:ext cx="7906520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Courtesy of Dr. SY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Roh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2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01560" y="800678"/>
            <a:ext cx="890700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4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Symptom-related ECG documentation is mandatory to diagnose arrhythmia. 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endParaRPr lang="en-US" altLang="ko-KR" sz="24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endParaRPr lang="en-US" altLang="ko-KR" sz="24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endParaRPr lang="en-US" altLang="ko-KR" sz="24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4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Electrocardiogram (ECG)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7" y="2001806"/>
            <a:ext cx="7816907" cy="4658911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4417507" y="3759200"/>
            <a:ext cx="4001197" cy="2901517"/>
            <a:chOff x="4417507" y="3759200"/>
            <a:chExt cx="4001197" cy="290151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4" name="직선 연결선 3"/>
            <p:cNvCxnSpPr/>
            <p:nvPr/>
          </p:nvCxnSpPr>
          <p:spPr>
            <a:xfrm>
              <a:off x="4419600" y="3759200"/>
              <a:ext cx="3999104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8418704" y="3759200"/>
              <a:ext cx="0" cy="2901517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4418204" y="3759200"/>
              <a:ext cx="1396" cy="1282700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>
              <a:off x="4417507" y="5054600"/>
              <a:ext cx="1817496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6235003" y="5041900"/>
              <a:ext cx="0" cy="1618817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>
              <a:off x="6235003" y="6660717"/>
              <a:ext cx="2183701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691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3. Accuracy  (</a:t>
            </a:r>
            <a:r>
              <a:rPr lang="ko-KR" altLang="en-US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환자</a:t>
            </a:r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factor)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057730" y="6432914"/>
            <a:ext cx="7906520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JAMA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Cardiol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 2018;3:409-16.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19" y="773834"/>
            <a:ext cx="7407228" cy="13833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736" y="2245324"/>
            <a:ext cx="5276850" cy="26289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573" y="4817318"/>
            <a:ext cx="63531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1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93963" y="507809"/>
            <a:ext cx="7707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/>
            <a:r>
              <a:rPr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4. Generalizability</a:t>
            </a:r>
            <a:endParaRPr lang="ko-KR" altLang="en-US" sz="24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057730" y="6432914"/>
            <a:ext cx="7906520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400" i="1" dirty="0">
                <a:solidFill>
                  <a:schemeClr val="tx1"/>
                </a:solidFill>
              </a:rPr>
              <a:t>Clin </a:t>
            </a:r>
            <a:r>
              <a:rPr lang="en-US" altLang="ko-KR" sz="1400" i="1" dirty="0" err="1">
                <a:solidFill>
                  <a:schemeClr val="tx1"/>
                </a:solidFill>
              </a:rPr>
              <a:t>Cardiol</a:t>
            </a:r>
            <a:r>
              <a:rPr lang="en-US" altLang="ko-KR" sz="1400" i="1" dirty="0">
                <a:solidFill>
                  <a:schemeClr val="tx1"/>
                </a:solidFill>
              </a:rPr>
              <a:t> 2020;43:1032-9; EHJ 2020,41:1075-85; J Am heart </a:t>
            </a:r>
            <a:r>
              <a:rPr lang="en-US" altLang="ko-KR" sz="1400" i="1" dirty="0" err="1">
                <a:solidFill>
                  <a:schemeClr val="tx1"/>
                </a:solidFill>
              </a:rPr>
              <a:t>Assoc</a:t>
            </a:r>
            <a:r>
              <a:rPr lang="en-US" altLang="ko-KR" sz="1400" i="1" dirty="0">
                <a:solidFill>
                  <a:schemeClr val="tx1"/>
                </a:solidFill>
              </a:rPr>
              <a:t> 2019;8:e010959</a:t>
            </a:r>
            <a:r>
              <a:rPr lang="en-US" altLang="ko-KR" sz="1400" i="1" dirty="0" smtClean="0">
                <a:solidFill>
                  <a:schemeClr val="tx1"/>
                </a:solidFill>
              </a:rPr>
              <a:t>.</a:t>
            </a:r>
            <a:endParaRPr lang="en-US" altLang="ko-KR" sz="1400" i="1" dirty="0">
              <a:solidFill>
                <a:schemeClr val="tx1"/>
              </a:solidFill>
            </a:endParaRPr>
          </a:p>
        </p:txBody>
      </p:sp>
      <p:sp>
        <p:nvSpPr>
          <p:cNvPr id="7" name="내용 개체 틀 1"/>
          <p:cNvSpPr>
            <a:spLocks noGrp="1"/>
          </p:cNvSpPr>
          <p:nvPr/>
        </p:nvSpPr>
        <p:spPr bwMode="auto">
          <a:xfrm>
            <a:off x="619099" y="1145057"/>
            <a:ext cx="8345151" cy="86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  <a:normAutofit/>
          </a:bodyPr>
          <a:lstStyle>
            <a:lvl1pPr marL="250825" indent="-250825" algn="l" defTabSz="1006475" rtl="0" fontAlgn="base" latinLnBrk="1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556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2125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69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16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005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852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70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 smtClean="0">
                <a:latin typeface="+mn-lt"/>
              </a:rPr>
              <a:t>Difficult use of technologies – old age, those with low health literacy or low socioeconomic population</a:t>
            </a:r>
            <a:endParaRPr lang="ko-KR" altLang="en-US" sz="2000" i="1" baseline="30000" dirty="0">
              <a:latin typeface="+mn-lt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93963" y="2494790"/>
            <a:ext cx="877028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/>
            <a:r>
              <a:rPr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5. Possibility of excessive anxiety or unnecessary use of medical service</a:t>
            </a:r>
          </a:p>
          <a:p>
            <a:pPr eaLnBrk="1" hangingPunct="1"/>
            <a:endParaRPr lang="en-US" altLang="ko-KR" sz="24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ko-KR" sz="24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6. </a:t>
            </a:r>
            <a:r>
              <a:rPr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Limited data   </a:t>
            </a:r>
          </a:p>
          <a:p>
            <a:pPr eaLnBrk="1" hangingPunct="1"/>
            <a:endParaRPr lang="en-US" altLang="ko-KR" sz="24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ko-KR" sz="24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7. Concerns </a:t>
            </a:r>
            <a:r>
              <a:rPr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for patient privacy</a:t>
            </a:r>
            <a:endParaRPr lang="ko-KR" altLang="en-US" sz="24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내용 개체 틀 1"/>
          <p:cNvSpPr>
            <a:spLocks noGrp="1"/>
          </p:cNvSpPr>
          <p:nvPr/>
        </p:nvSpPr>
        <p:spPr bwMode="auto">
          <a:xfrm>
            <a:off x="2485999" y="4056385"/>
            <a:ext cx="5743601" cy="54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  <a:normAutofit/>
          </a:bodyPr>
          <a:lstStyle>
            <a:lvl1pPr marL="250825" indent="-250825" algn="l" defTabSz="1006475" rtl="0" fontAlgn="base" latinLnBrk="1">
              <a:lnSpc>
                <a:spcPct val="90000"/>
              </a:lnSpc>
              <a:spcBef>
                <a:spcPts val="11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556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8888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2125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6950" indent="-250825" algn="l" defTabSz="1006475" rtl="0" fontAlgn="base" latinLnBrk="1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16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005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852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700" indent="-251924" algn="l" defTabSz="1007694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 smtClean="0">
                <a:latin typeface="+mn-lt"/>
              </a:rPr>
              <a:t>Clinical prognostic impact of mHealth devices</a:t>
            </a:r>
            <a:endParaRPr lang="ko-KR" altLang="en-US" sz="2000" i="1" baseline="30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3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1"/>
    </mc:Choice>
    <mc:Fallback xmlns="">
      <p:transition advTm="59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1672" y="131578"/>
            <a:ext cx="8742577" cy="505732"/>
          </a:xfrm>
        </p:spPr>
        <p:txBody>
          <a:bodyPr/>
          <a:lstStyle/>
          <a:p>
            <a:r>
              <a:rPr lang="en-US" altLang="ko-KR" sz="2400" dirty="0" smtClean="0">
                <a:latin typeface="+mn-lt"/>
              </a:rPr>
              <a:t>“A clinician’s ABCD guide to wearable device use in clinical practice”</a:t>
            </a:r>
            <a:endParaRPr lang="ko-KR" altLang="en-US" sz="2400" dirty="0">
              <a:latin typeface="+mn-lt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870352" y="6432914"/>
            <a:ext cx="1273648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Nat Rev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Cardiol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 2021;18:581-99.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309" y="734807"/>
            <a:ext cx="5201044" cy="604058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9309" y="1416156"/>
            <a:ext cx="290021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: Assess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/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 : Benefit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 : Clinical workflow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 : Data</a:t>
            </a:r>
            <a:endParaRPr lang="ko-KR" altLang="en-US" sz="20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직선 연결선 6"/>
          <p:cNvCxnSpPr/>
          <p:nvPr/>
        </p:nvCxnSpPr>
        <p:spPr>
          <a:xfrm flipH="1">
            <a:off x="221672" y="2451100"/>
            <a:ext cx="24476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H="1">
            <a:off x="221672" y="3302000"/>
            <a:ext cx="24476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H="1">
            <a:off x="221672" y="5588000"/>
            <a:ext cx="24476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5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28600" y="1287740"/>
            <a:ext cx="85471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200" dirty="0">
                <a:latin typeface="+mn-lt"/>
              </a:rPr>
              <a:t>Technological innovations reach deeply into our daily lives and an emerging </a:t>
            </a:r>
            <a:r>
              <a:rPr lang="en-US" altLang="ko-KR" sz="2200" dirty="0" smtClean="0">
                <a:latin typeface="+mn-lt"/>
              </a:rPr>
              <a:t>trend supports </a:t>
            </a:r>
            <a:r>
              <a:rPr lang="en-US" altLang="ko-KR" sz="2200" dirty="0">
                <a:latin typeface="+mn-lt"/>
              </a:rPr>
              <a:t>the use of </a:t>
            </a:r>
            <a:r>
              <a:rPr lang="en-US" altLang="ko-KR" sz="2200" dirty="0" smtClean="0">
                <a:latin typeface="+mn-lt"/>
              </a:rPr>
              <a:t>smart </a:t>
            </a:r>
            <a:r>
              <a:rPr lang="en-US" altLang="ko-KR" sz="2200" dirty="0">
                <a:latin typeface="+mn-lt"/>
              </a:rPr>
              <a:t>wearable devices to manage health. </a:t>
            </a:r>
            <a:endParaRPr lang="en-US" altLang="ko-KR" sz="2200" dirty="0" smtClean="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200" dirty="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200" dirty="0" smtClean="0">
                <a:latin typeface="+mn-lt"/>
              </a:rPr>
              <a:t>Previous studies demonstrated wearable ECG devices have comparable quality of ECG and higher arrhythmia detection rate compared to conventional ECG.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200" dirty="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200" dirty="0" smtClean="0">
                <a:latin typeface="+mn-lt"/>
              </a:rPr>
              <a:t>However, limitations of mHealth devices should be recognized.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200" dirty="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200" dirty="0" smtClean="0">
                <a:latin typeface="+mn-lt"/>
              </a:rPr>
              <a:t>Attempts to overcome these challenges are needed to accelerate the integration of devices into the clinical workflow for optimal patient care.</a:t>
            </a:r>
            <a:r>
              <a:rPr lang="en-US" altLang="ko-KR" sz="2200" dirty="0">
                <a:latin typeface="+mn-lt"/>
              </a:rPr>
              <a:t/>
            </a:r>
            <a:br>
              <a:rPr lang="en-US" altLang="ko-KR" sz="2200" dirty="0">
                <a:latin typeface="+mn-lt"/>
              </a:rPr>
            </a:br>
            <a:endParaRPr lang="en-US" altLang="ko-KR" sz="22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578758" y="114300"/>
            <a:ext cx="77070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32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Summary</a:t>
            </a:r>
            <a:endParaRPr lang="ko-KR" altLang="en-US" sz="32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892436" y="2692472"/>
            <a:ext cx="7525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b="1" spc="23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anose="020B0604020202020204" pitchFamily="34" charset="0"/>
              </a:rPr>
              <a:t>Thank you for your attention !</a:t>
            </a:r>
            <a:endParaRPr lang="ko-KR" altLang="en-US" sz="3600" b="1" spc="23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0413" y="5766289"/>
            <a:ext cx="1516018" cy="707828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716017" y="6280775"/>
            <a:ext cx="6534396" cy="56616"/>
            <a:chOff x="1871717" y="3877276"/>
            <a:chExt cx="6534396" cy="56616"/>
          </a:xfrm>
        </p:grpSpPr>
        <p:cxnSp>
          <p:nvCxnSpPr>
            <p:cNvPr id="20" name="직선 연결선 19"/>
            <p:cNvCxnSpPr/>
            <p:nvPr/>
          </p:nvCxnSpPr>
          <p:spPr>
            <a:xfrm>
              <a:off x="1871717" y="3905584"/>
              <a:ext cx="6534396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타원 20"/>
            <p:cNvSpPr/>
            <p:nvPr/>
          </p:nvSpPr>
          <p:spPr>
            <a:xfrm>
              <a:off x="2048136" y="3877276"/>
              <a:ext cx="56618" cy="56616"/>
            </a:xfrm>
            <a:prstGeom prst="ellipse">
              <a:avLst/>
            </a:prstGeom>
            <a:solidFill>
              <a:srgbClr val="CD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013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892436" y="638811"/>
            <a:ext cx="3484831" cy="432658"/>
            <a:chOff x="892436" y="638811"/>
            <a:chExt cx="3484831" cy="432658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66" t="27246" r="26111" b="61379"/>
            <a:stretch/>
          </p:blipFill>
          <p:spPr>
            <a:xfrm>
              <a:off x="892436" y="638811"/>
              <a:ext cx="1685925" cy="409575"/>
            </a:xfrm>
            <a:prstGeom prst="rect">
              <a:avLst/>
            </a:prstGeom>
          </p:spPr>
        </p:pic>
        <p:grpSp>
          <p:nvGrpSpPr>
            <p:cNvPr id="5" name="그룹 4"/>
            <p:cNvGrpSpPr/>
            <p:nvPr/>
          </p:nvGrpSpPr>
          <p:grpSpPr>
            <a:xfrm>
              <a:off x="2578361" y="772619"/>
              <a:ext cx="1798906" cy="298850"/>
              <a:chOff x="2566632" y="760800"/>
              <a:chExt cx="2035352" cy="338130"/>
            </a:xfrm>
          </p:grpSpPr>
          <p:pic>
            <p:nvPicPr>
              <p:cNvPr id="27" name="그림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96" t="39274" r="26277" b="56493"/>
              <a:stretch/>
            </p:blipFill>
            <p:spPr>
              <a:xfrm>
                <a:off x="2616461" y="760800"/>
                <a:ext cx="1884102" cy="152410"/>
              </a:xfrm>
              <a:prstGeom prst="rect">
                <a:avLst/>
              </a:prstGeom>
            </p:spPr>
          </p:pic>
          <p:pic>
            <p:nvPicPr>
              <p:cNvPr id="28" name="그림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62" t="43163" r="26111" b="51856"/>
              <a:stretch/>
            </p:blipFill>
            <p:spPr>
              <a:xfrm>
                <a:off x="2566632" y="919560"/>
                <a:ext cx="2035352" cy="1793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457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9"/>
    </mc:Choice>
    <mc:Fallback xmlns="">
      <p:transition spd="slow" advTm="2895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Ideal ECG monitoring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11659" y="426004"/>
            <a:ext cx="890700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400" b="1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Immediate monitoring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Patient (consumer)-driven health care device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endParaRPr lang="en-US" altLang="ko-KR" sz="24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Longer monitoring  </a:t>
            </a:r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2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easy to </a:t>
            </a:r>
            <a:r>
              <a:rPr lang="en-US" altLang="ko-KR" sz="2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use, comfortable, long battery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endParaRPr lang="en-US" altLang="ko-KR" sz="24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endParaRPr lang="en-US" altLang="ko-KR" sz="24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endParaRPr lang="en-US" altLang="ko-KR" sz="2400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ko-KR" sz="24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351710"/>
            <a:ext cx="6172200" cy="432681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683031" y="6336047"/>
            <a:ext cx="2335632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JAMA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Cardiol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 2019;4:91-92.</a:t>
            </a:r>
            <a:endParaRPr lang="ko-KR" altLang="en-US" sz="1200" i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341" y="2538337"/>
            <a:ext cx="2127716" cy="11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Various wearable ECG devices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47276" t="1" b="-1368"/>
          <a:stretch/>
        </p:blipFill>
        <p:spPr>
          <a:xfrm>
            <a:off x="1946186" y="988304"/>
            <a:ext cx="1457414" cy="171886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3" y="1570113"/>
            <a:ext cx="1538609" cy="64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17" y="1115556"/>
            <a:ext cx="1246173" cy="163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24" y="1094148"/>
            <a:ext cx="1486552" cy="175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10" y="1094148"/>
            <a:ext cx="2060847" cy="143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436" y="3055077"/>
            <a:ext cx="1777477" cy="1242588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6" y="3014127"/>
            <a:ext cx="1728847" cy="128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26"/>
          <a:stretch/>
        </p:blipFill>
        <p:spPr bwMode="auto">
          <a:xfrm>
            <a:off x="2529366" y="3014127"/>
            <a:ext cx="1750534" cy="128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1" r="-3907"/>
          <a:stretch/>
        </p:blipFill>
        <p:spPr bwMode="auto">
          <a:xfrm>
            <a:off x="197450" y="4758507"/>
            <a:ext cx="1171146" cy="12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97" y="4741162"/>
            <a:ext cx="979799" cy="153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10309"/>
          <a:stretch/>
        </p:blipFill>
        <p:spPr bwMode="auto">
          <a:xfrm>
            <a:off x="2407612" y="4758507"/>
            <a:ext cx="1613402" cy="136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254" y="4711709"/>
            <a:ext cx="1577006" cy="156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42" y="3111221"/>
            <a:ext cx="1949158" cy="118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00" y="4851409"/>
            <a:ext cx="1337763" cy="126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5503" y="4695270"/>
            <a:ext cx="1417952" cy="16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0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Mobile health (mHealth)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33400" y="6083300"/>
            <a:ext cx="3543300" cy="77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Data from Allied market Research; Global Observatory for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eHealth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 series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Vol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 3 by WHO.</a:t>
            </a:r>
            <a:endParaRPr lang="ko-KR" altLang="en-US" sz="1200" i="1" dirty="0">
              <a:solidFill>
                <a:schemeClr val="tx1"/>
              </a:solidFill>
            </a:endParaRPr>
          </a:p>
        </p:txBody>
      </p:sp>
      <p:sp>
        <p:nvSpPr>
          <p:cNvPr id="10" name="내용 개체 틀 4"/>
          <p:cNvSpPr txBox="1">
            <a:spLocks/>
          </p:cNvSpPr>
          <p:nvPr/>
        </p:nvSpPr>
        <p:spPr>
          <a:xfrm>
            <a:off x="90655" y="900766"/>
            <a:ext cx="8925177" cy="61574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ko-KR" sz="2400" dirty="0" smtClean="0">
                <a:ea typeface="+mj-ea"/>
              </a:rPr>
              <a:t>medical and public health practice supported by (wearable) mobile devices</a:t>
            </a:r>
          </a:p>
          <a:p>
            <a:pPr fontAlgn="auto">
              <a:spcAft>
                <a:spcPts val="0"/>
              </a:spcAft>
            </a:pPr>
            <a:endParaRPr lang="en-US" altLang="ko-KR" sz="2400" dirty="0" smtClean="0">
              <a:ea typeface="+mj-ea"/>
            </a:endParaRPr>
          </a:p>
          <a:p>
            <a:pPr fontAlgn="auto">
              <a:spcAft>
                <a:spcPts val="0"/>
              </a:spcAft>
            </a:pPr>
            <a:r>
              <a:rPr lang="en-US" altLang="ko-KR" sz="2400" dirty="0" smtClean="0">
                <a:ea typeface="+mj-ea"/>
              </a:rPr>
              <a:t>Contributing factors for market growth</a:t>
            </a:r>
          </a:p>
          <a:p>
            <a:pPr lvl="1" fontAlgn="auto">
              <a:spcAft>
                <a:spcPts val="0"/>
              </a:spcAft>
            </a:pPr>
            <a:r>
              <a:rPr lang="en-US" altLang="ko-KR" sz="2000" dirty="0" smtClean="0">
                <a:ea typeface="+mj-ea"/>
              </a:rPr>
              <a:t>Rise in prevalence of lifestyle disorder</a:t>
            </a:r>
          </a:p>
          <a:p>
            <a:pPr lvl="1" fontAlgn="auto">
              <a:spcAft>
                <a:spcPts val="0"/>
              </a:spcAft>
            </a:pPr>
            <a:r>
              <a:rPr lang="en-US" altLang="ko-KR" sz="2000" dirty="0" smtClean="0">
                <a:ea typeface="+mj-ea"/>
              </a:rPr>
              <a:t>Development of wireless technologies</a:t>
            </a:r>
          </a:p>
          <a:p>
            <a:pPr lvl="1" fontAlgn="auto">
              <a:spcAft>
                <a:spcPts val="0"/>
              </a:spcAft>
            </a:pPr>
            <a:r>
              <a:rPr lang="en-US" altLang="ko-KR" sz="2000" dirty="0" smtClean="0">
                <a:ea typeface="+mj-ea"/>
              </a:rPr>
              <a:t>Favorable government initiatives</a:t>
            </a:r>
          </a:p>
          <a:p>
            <a:pPr lvl="1" fontAlgn="auto">
              <a:spcAft>
                <a:spcPts val="0"/>
              </a:spcAft>
            </a:pPr>
            <a:r>
              <a:rPr lang="en-US" altLang="ko-KR" sz="2000" dirty="0" smtClean="0">
                <a:ea typeface="+mj-ea"/>
              </a:rPr>
              <a:t>Affordability of smartphones</a:t>
            </a:r>
          </a:p>
          <a:p>
            <a:pPr lvl="1" fontAlgn="auto">
              <a:spcAft>
                <a:spcPts val="0"/>
              </a:spcAft>
            </a:pPr>
            <a:r>
              <a:rPr lang="en-US" altLang="ko-KR" sz="2000" dirty="0" smtClean="0">
                <a:ea typeface="+mj-ea"/>
              </a:rPr>
              <a:t>Increasing demands from 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en-US" altLang="ko-KR" sz="2000" dirty="0">
                <a:ea typeface="+mj-ea"/>
              </a:rPr>
              <a:t> </a:t>
            </a:r>
            <a:r>
              <a:rPr lang="en-US" altLang="ko-KR" sz="2000" dirty="0" smtClean="0">
                <a:ea typeface="+mj-ea"/>
              </a:rPr>
              <a:t>            consumers/physicians</a:t>
            </a:r>
          </a:p>
          <a:p>
            <a:pPr lvl="1" fontAlgn="auto">
              <a:spcAft>
                <a:spcPts val="0"/>
              </a:spcAft>
            </a:pPr>
            <a:r>
              <a:rPr lang="en-US" altLang="ko-KR" sz="2000" dirty="0" smtClean="0">
                <a:ea typeface="+mj-ea"/>
              </a:rPr>
              <a:t>More recent attention 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en-US" altLang="ko-KR" sz="2000" dirty="0">
                <a:ea typeface="+mj-ea"/>
              </a:rPr>
              <a:t> </a:t>
            </a:r>
            <a:r>
              <a:rPr lang="en-US" altLang="ko-KR" sz="2000" dirty="0" smtClean="0">
                <a:ea typeface="+mj-ea"/>
              </a:rPr>
              <a:t>            by COVID-19 pandemic</a:t>
            </a:r>
          </a:p>
          <a:p>
            <a:pPr lvl="1" fontAlgn="auto">
              <a:spcAft>
                <a:spcPts val="0"/>
              </a:spcAft>
            </a:pPr>
            <a:endParaRPr lang="en-US" altLang="ko-KR" sz="1800" dirty="0" smtClean="0">
              <a:ea typeface="+mj-ea"/>
            </a:endParaRPr>
          </a:p>
          <a:p>
            <a:pPr lvl="1" fontAlgn="auto">
              <a:spcAft>
                <a:spcPts val="0"/>
              </a:spcAft>
            </a:pPr>
            <a:endParaRPr lang="en-US" altLang="ko-KR" sz="1800" dirty="0" smtClean="0">
              <a:ea typeface="+mj-ea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165600" y="3500282"/>
            <a:ext cx="4850232" cy="3200400"/>
            <a:chOff x="4016375" y="3213876"/>
            <a:chExt cx="6520996" cy="394460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375" y="3213876"/>
              <a:ext cx="6520996" cy="3944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직사각형 13"/>
            <p:cNvSpPr/>
            <p:nvPr/>
          </p:nvSpPr>
          <p:spPr>
            <a:xfrm>
              <a:off x="4064000" y="4851399"/>
              <a:ext cx="2147010" cy="227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b="1" dirty="0" smtClean="0">
                  <a:solidFill>
                    <a:schemeClr val="accent4">
                      <a:lumMod val="75000"/>
                    </a:schemeClr>
                  </a:solidFill>
                </a:rPr>
                <a:t>$46,068 million </a:t>
              </a:r>
              <a:r>
                <a:rPr lang="en-US" altLang="ko-KR" sz="1200" b="1" dirty="0" smtClean="0">
                  <a:solidFill>
                    <a:schemeClr val="bg1">
                      <a:lumMod val="75000"/>
                    </a:schemeClr>
                  </a:solidFill>
                </a:rPr>
                <a:t>in 2019</a:t>
              </a:r>
              <a:endParaRPr lang="ko-KR" altLang="en-US" sz="12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아래쪽 화살표 14"/>
            <p:cNvSpPr/>
            <p:nvPr/>
          </p:nvSpPr>
          <p:spPr>
            <a:xfrm>
              <a:off x="4570583" y="5123563"/>
              <a:ext cx="566922" cy="125227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893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New infectious disease since 2000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49" y="978990"/>
            <a:ext cx="7713555" cy="3856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직사각형 6"/>
          <p:cNvSpPr/>
          <p:nvPr/>
        </p:nvSpPr>
        <p:spPr>
          <a:xfrm>
            <a:off x="5434266" y="1240692"/>
            <a:ext cx="2900841" cy="33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Data source : World Health Organization</a:t>
            </a:r>
            <a:endParaRPr lang="ko-KR" altLang="en-US" sz="1200" i="1" dirty="0">
              <a:solidFill>
                <a:schemeClr val="tx1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56737" y="4972309"/>
            <a:ext cx="6087325" cy="1638529"/>
            <a:chOff x="156737" y="4972309"/>
            <a:chExt cx="6087325" cy="163852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737" y="4972309"/>
              <a:ext cx="6087325" cy="1638529"/>
            </a:xfrm>
            <a:prstGeom prst="rect">
              <a:avLst/>
            </a:prstGeom>
          </p:spPr>
        </p:pic>
        <p:cxnSp>
          <p:nvCxnSpPr>
            <p:cNvPr id="17" name="직선 연결선 16"/>
            <p:cNvCxnSpPr/>
            <p:nvPr/>
          </p:nvCxnSpPr>
          <p:spPr>
            <a:xfrm>
              <a:off x="156737" y="5434225"/>
              <a:ext cx="3716763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그룹 19"/>
          <p:cNvGrpSpPr/>
          <p:nvPr/>
        </p:nvGrpSpPr>
        <p:grpSpPr>
          <a:xfrm>
            <a:off x="2837591" y="5452388"/>
            <a:ext cx="6154009" cy="1219370"/>
            <a:chOff x="2825868" y="5528009"/>
            <a:chExt cx="6154009" cy="121937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5868" y="5528009"/>
              <a:ext cx="6154009" cy="1219370"/>
            </a:xfrm>
            <a:prstGeom prst="rect">
              <a:avLst/>
            </a:prstGeom>
          </p:spPr>
        </p:pic>
        <p:cxnSp>
          <p:nvCxnSpPr>
            <p:cNvPr id="18" name="직선 연결선 17"/>
            <p:cNvCxnSpPr/>
            <p:nvPr/>
          </p:nvCxnSpPr>
          <p:spPr>
            <a:xfrm>
              <a:off x="5220677" y="6020379"/>
              <a:ext cx="2094523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직사각형 7"/>
          <p:cNvSpPr/>
          <p:nvPr/>
        </p:nvSpPr>
        <p:spPr>
          <a:xfrm>
            <a:off x="6934200" y="3390900"/>
            <a:ext cx="1400907" cy="3683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7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34" y="5128324"/>
            <a:ext cx="2195309" cy="14510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34" y="3387346"/>
            <a:ext cx="2195309" cy="146162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552" y="3363053"/>
            <a:ext cx="1988909" cy="148591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023" y="816371"/>
            <a:ext cx="6910877" cy="235510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8552" y="5290932"/>
            <a:ext cx="2104248" cy="128848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3909" y="3668404"/>
            <a:ext cx="4234091" cy="261005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Changes</a:t>
            </a:r>
            <a:r>
              <a:rPr lang="ko-KR" altLang="en-US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in medical service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763108" y="3668404"/>
            <a:ext cx="4284891" cy="2732396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518552" y="2494290"/>
            <a:ext cx="2815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ko-KR" sz="1600" i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</a:t>
            </a:r>
            <a:r>
              <a:rPr lang="ko-KR" altLang="en-US" sz="1600" i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온라인을</a:t>
            </a:r>
            <a:r>
              <a:rPr lang="en-US" altLang="ko-KR" sz="1600" i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ko-KR" altLang="en-US" sz="1600" i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통한 대면 </a:t>
            </a:r>
            <a:r>
              <a:rPr lang="ko-KR" altLang="en-US" sz="1600" i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서비스</a:t>
            </a:r>
            <a:r>
              <a:rPr lang="en-US" altLang="ko-KR" sz="1600" i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”</a:t>
            </a:r>
            <a:endParaRPr lang="en-US" altLang="ko-KR" sz="1600" i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121229" y="6432915"/>
            <a:ext cx="8022771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i="1" dirty="0" smtClean="0">
                <a:solidFill>
                  <a:schemeClr val="tx1"/>
                </a:solidFill>
              </a:rPr>
              <a:t>Nat Rev </a:t>
            </a:r>
            <a:r>
              <a:rPr lang="en-US" altLang="ko-KR" sz="1200" i="1" dirty="0" err="1" smtClean="0">
                <a:solidFill>
                  <a:schemeClr val="tx1"/>
                </a:solidFill>
              </a:rPr>
              <a:t>Cardiol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 2021;18:581-99.</a:t>
            </a:r>
            <a:endParaRPr lang="en-US" altLang="ko-KR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11619" y="164394"/>
            <a:ext cx="7707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Increasing number of wearables use</a:t>
            </a:r>
            <a:endParaRPr lang="ko-KR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8065" y="6232049"/>
            <a:ext cx="2527300" cy="342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i="1" dirty="0" smtClean="0">
                <a:solidFill>
                  <a:schemeClr val="tx1"/>
                </a:solidFill>
              </a:rPr>
              <a:t>Data from www.eMarketer.com;</a:t>
            </a:r>
            <a:endParaRPr lang="en-US" altLang="ko-KR" sz="1200" i="1" dirty="0">
              <a:solidFill>
                <a:schemeClr val="tx1"/>
              </a:solidFill>
            </a:endParaRPr>
          </a:p>
          <a:p>
            <a:r>
              <a:rPr lang="en-US" altLang="ko-KR" sz="1200" i="1" dirty="0" smtClean="0">
                <a:solidFill>
                  <a:schemeClr val="tx1"/>
                </a:solidFill>
              </a:rPr>
              <a:t>Data from </a:t>
            </a:r>
            <a:r>
              <a:rPr lang="en-US" altLang="ko-KR" sz="1200" i="1" dirty="0">
                <a:solidFill>
                  <a:schemeClr val="tx1"/>
                </a:solidFill>
              </a:rPr>
              <a:t>Global Observatory for eHealth series Vol 3 by </a:t>
            </a:r>
            <a:r>
              <a:rPr lang="en-US" altLang="ko-KR" sz="1200" i="1" dirty="0" smtClean="0">
                <a:solidFill>
                  <a:schemeClr val="tx1"/>
                </a:solidFill>
              </a:rPr>
              <a:t>WHO.</a:t>
            </a:r>
            <a:endParaRPr lang="ko-KR" altLang="en-US" sz="1200" i="1" dirty="0">
              <a:solidFill>
                <a:schemeClr val="tx1"/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098800" y="4013200"/>
            <a:ext cx="5904332" cy="2659371"/>
            <a:chOff x="1169729" y="1596433"/>
            <a:chExt cx="8870950" cy="453909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729" y="1596433"/>
              <a:ext cx="8870950" cy="4539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모서리가 둥근 직사각형 7"/>
            <p:cNvSpPr/>
            <p:nvPr/>
          </p:nvSpPr>
          <p:spPr>
            <a:xfrm>
              <a:off x="1309730" y="2446941"/>
              <a:ext cx="1609430" cy="352123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" y="853993"/>
            <a:ext cx="4527096" cy="35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927600" y="3683000"/>
            <a:ext cx="4075532" cy="33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</a:rPr>
              <a:t>[mHealth market by application]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9468</TotalTime>
  <Words>950</Words>
  <Application>Microsoft Office PowerPoint</Application>
  <PresentationFormat>화면 슬라이드 쇼(4:3)</PresentationFormat>
  <Paragraphs>207</Paragraphs>
  <Slides>34</Slides>
  <Notes>32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0" baseType="lpstr">
      <vt:lpstr>맑은 고딕</vt:lpstr>
      <vt:lpstr>Arial</vt:lpstr>
      <vt:lpstr>Calibri</vt:lpstr>
      <vt:lpstr>Verdana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“A clinician’s ABCD guide to wearable device use in clinical practice”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KKP-MSI_WITH</dc:creator>
  <cp:lastModifiedBy>USER</cp:lastModifiedBy>
  <cp:revision>294</cp:revision>
  <dcterms:created xsi:type="dcterms:W3CDTF">2019-09-18T06:33:20Z</dcterms:created>
  <dcterms:modified xsi:type="dcterms:W3CDTF">2022-10-19T18:42:49Z</dcterms:modified>
</cp:coreProperties>
</file>